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567" r:id="rId2"/>
    <p:sldId id="280" r:id="rId3"/>
    <p:sldId id="851" r:id="rId4"/>
    <p:sldId id="258" r:id="rId5"/>
    <p:sldId id="266" r:id="rId6"/>
    <p:sldId id="852" r:id="rId7"/>
    <p:sldId id="853" r:id="rId8"/>
    <p:sldId id="854" r:id="rId9"/>
    <p:sldId id="855" r:id="rId10"/>
    <p:sldId id="856" r:id="rId11"/>
    <p:sldId id="860" r:id="rId12"/>
    <p:sldId id="861" r:id="rId13"/>
    <p:sldId id="862" r:id="rId14"/>
    <p:sldId id="863" r:id="rId15"/>
    <p:sldId id="916" r:id="rId16"/>
    <p:sldId id="279" r:id="rId17"/>
    <p:sldId id="917" r:id="rId18"/>
    <p:sldId id="276" r:id="rId19"/>
    <p:sldId id="531" r:id="rId20"/>
    <p:sldId id="518" r:id="rId21"/>
    <p:sldId id="864" r:id="rId22"/>
    <p:sldId id="898" r:id="rId23"/>
    <p:sldId id="899" r:id="rId24"/>
    <p:sldId id="900" r:id="rId25"/>
    <p:sldId id="493" r:id="rId26"/>
    <p:sldId id="524" r:id="rId27"/>
    <p:sldId id="526" r:id="rId28"/>
    <p:sldId id="492" r:id="rId29"/>
    <p:sldId id="454" r:id="rId30"/>
    <p:sldId id="448" r:id="rId31"/>
    <p:sldId id="290" r:id="rId32"/>
    <p:sldId id="873" r:id="rId33"/>
    <p:sldId id="566" r:id="rId34"/>
    <p:sldId id="901" r:id="rId35"/>
    <p:sldId id="905" r:id="rId36"/>
    <p:sldId id="902" r:id="rId37"/>
    <p:sldId id="257" r:id="rId38"/>
    <p:sldId id="360" r:id="rId39"/>
    <p:sldId id="857" r:id="rId40"/>
    <p:sldId id="903" r:id="rId41"/>
    <p:sldId id="259" r:id="rId42"/>
    <p:sldId id="270" r:id="rId43"/>
    <p:sldId id="261" r:id="rId44"/>
    <p:sldId id="908" r:id="rId45"/>
    <p:sldId id="909" r:id="rId46"/>
    <p:sldId id="910" r:id="rId47"/>
    <p:sldId id="911" r:id="rId48"/>
    <p:sldId id="885" r:id="rId49"/>
    <p:sldId id="904" r:id="rId50"/>
    <p:sldId id="278" r:id="rId51"/>
    <p:sldId id="282" r:id="rId52"/>
    <p:sldId id="456" r:id="rId53"/>
    <p:sldId id="405" r:id="rId54"/>
    <p:sldId id="435" r:id="rId55"/>
    <p:sldId id="436" r:id="rId56"/>
    <p:sldId id="457" r:id="rId57"/>
    <p:sldId id="455" r:id="rId58"/>
    <p:sldId id="912" r:id="rId59"/>
    <p:sldId id="836" r:id="rId60"/>
    <p:sldId id="907" r:id="rId61"/>
    <p:sldId id="302" r:id="rId62"/>
    <p:sldId id="451" r:id="rId63"/>
    <p:sldId id="895" r:id="rId64"/>
    <p:sldId id="913" r:id="rId65"/>
    <p:sldId id="914" r:id="rId66"/>
    <p:sldId id="311" r:id="rId67"/>
    <p:sldId id="915" r:id="rId68"/>
    <p:sldId id="527" r:id="rId69"/>
    <p:sldId id="438" r:id="rId70"/>
    <p:sldId id="920" r:id="rId71"/>
    <p:sldId id="921" r:id="rId72"/>
    <p:sldId id="922" r:id="rId73"/>
    <p:sldId id="918" r:id="rId74"/>
    <p:sldId id="314" r:id="rId75"/>
    <p:sldId id="315" r:id="rId76"/>
    <p:sldId id="326" r:id="rId77"/>
    <p:sldId id="327" r:id="rId78"/>
    <p:sldId id="919" r:id="rId79"/>
    <p:sldId id="923" r:id="rId80"/>
    <p:sldId id="924" r:id="rId81"/>
    <p:sldId id="897" r:id="rId82"/>
    <p:sldId id="925"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660"/>
  </p:normalViewPr>
  <p:slideViewPr>
    <p:cSldViewPr snapToGrid="0">
      <p:cViewPr varScale="1">
        <p:scale>
          <a:sx n="81" d="100"/>
          <a:sy n="81" d="100"/>
        </p:scale>
        <p:origin x="108"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4A5AE8-5F26-474D-BA9B-51566E64E02E}" type="doc">
      <dgm:prSet loTypeId="urn:microsoft.com/office/officeart/2008/layout/LinedList" loCatId="list" qsTypeId="urn:microsoft.com/office/officeart/2005/8/quickstyle/simple5" qsCatId="simple" csTypeId="urn:microsoft.com/office/officeart/2005/8/colors/colorful5" csCatId="colorful"/>
      <dgm:spPr/>
      <dgm:t>
        <a:bodyPr/>
        <a:lstStyle/>
        <a:p>
          <a:endParaRPr lang="en-US"/>
        </a:p>
      </dgm:t>
    </dgm:pt>
    <dgm:pt modelId="{7BF52961-B029-413E-BF17-1131DDD742CD}">
      <dgm:prSet/>
      <dgm:spPr/>
      <dgm:t>
        <a:bodyPr/>
        <a:lstStyle/>
        <a:p>
          <a:r>
            <a:rPr lang="en-US"/>
            <a:t>An estimated 2-4 million women affected each year.</a:t>
          </a:r>
        </a:p>
      </dgm:t>
    </dgm:pt>
    <dgm:pt modelId="{E5ADF7CE-28E5-4127-9E69-6495D67322B3}" type="parTrans" cxnId="{6521615F-862D-42F7-BBEE-7C9EFDB86C56}">
      <dgm:prSet/>
      <dgm:spPr/>
      <dgm:t>
        <a:bodyPr/>
        <a:lstStyle/>
        <a:p>
          <a:endParaRPr lang="en-US"/>
        </a:p>
      </dgm:t>
    </dgm:pt>
    <dgm:pt modelId="{36430CF4-57F3-483D-B2BF-FA600D46FDB3}" type="sibTrans" cxnId="{6521615F-862D-42F7-BBEE-7C9EFDB86C56}">
      <dgm:prSet/>
      <dgm:spPr/>
      <dgm:t>
        <a:bodyPr/>
        <a:lstStyle/>
        <a:p>
          <a:endParaRPr lang="en-US"/>
        </a:p>
      </dgm:t>
    </dgm:pt>
    <dgm:pt modelId="{E0E9EC25-877F-42CA-BB42-4C83478C40F2}">
      <dgm:prSet/>
      <dgm:spPr/>
      <dgm:t>
        <a:bodyPr/>
        <a:lstStyle/>
        <a:p>
          <a:r>
            <a:rPr lang="en-US"/>
            <a:t>1/3 of American women report being physically or sexually abused by an intimate partner at some point in their lives.</a:t>
          </a:r>
        </a:p>
      </dgm:t>
    </dgm:pt>
    <dgm:pt modelId="{E9586025-1DB7-4753-8C00-FE5B7352150D}" type="parTrans" cxnId="{BD99070B-0666-4CD5-A636-2D0F002A419A}">
      <dgm:prSet/>
      <dgm:spPr/>
      <dgm:t>
        <a:bodyPr/>
        <a:lstStyle/>
        <a:p>
          <a:endParaRPr lang="en-US"/>
        </a:p>
      </dgm:t>
    </dgm:pt>
    <dgm:pt modelId="{69BA1DE7-9743-4862-93A3-07CECB6BD94D}" type="sibTrans" cxnId="{BD99070B-0666-4CD5-A636-2D0F002A419A}">
      <dgm:prSet/>
      <dgm:spPr/>
      <dgm:t>
        <a:bodyPr/>
        <a:lstStyle/>
        <a:p>
          <a:endParaRPr lang="en-US"/>
        </a:p>
      </dgm:t>
    </dgm:pt>
    <dgm:pt modelId="{AC4AA79D-C9F5-4279-9973-10C0DDBF0806}">
      <dgm:prSet/>
      <dgm:spPr/>
      <dgm:t>
        <a:bodyPr/>
        <a:lstStyle/>
        <a:p>
          <a:r>
            <a:rPr lang="en-US"/>
            <a:t>Crosses all ethno-demographic profiles</a:t>
          </a:r>
        </a:p>
      </dgm:t>
    </dgm:pt>
    <dgm:pt modelId="{EEC43289-8737-4D6A-A6F8-863DC29DA2C3}" type="parTrans" cxnId="{232E23A6-42E2-4098-86CA-B7CD828F8559}">
      <dgm:prSet/>
      <dgm:spPr/>
      <dgm:t>
        <a:bodyPr/>
        <a:lstStyle/>
        <a:p>
          <a:endParaRPr lang="en-US"/>
        </a:p>
      </dgm:t>
    </dgm:pt>
    <dgm:pt modelId="{25B09878-F6E8-4EAA-B2FC-C1D2E63E278D}" type="sibTrans" cxnId="{232E23A6-42E2-4098-86CA-B7CD828F8559}">
      <dgm:prSet/>
      <dgm:spPr/>
      <dgm:t>
        <a:bodyPr/>
        <a:lstStyle/>
        <a:p>
          <a:endParaRPr lang="en-US"/>
        </a:p>
      </dgm:t>
    </dgm:pt>
    <dgm:pt modelId="{2AF27DAF-C8C9-4688-BF41-82390DF8F31A}" type="pres">
      <dgm:prSet presAssocID="{484A5AE8-5F26-474D-BA9B-51566E64E02E}" presName="vert0" presStyleCnt="0">
        <dgm:presLayoutVars>
          <dgm:dir/>
          <dgm:animOne val="branch"/>
          <dgm:animLvl val="lvl"/>
        </dgm:presLayoutVars>
      </dgm:prSet>
      <dgm:spPr/>
    </dgm:pt>
    <dgm:pt modelId="{695CE7A9-A034-46EE-9974-F3FD33B2452E}" type="pres">
      <dgm:prSet presAssocID="{7BF52961-B029-413E-BF17-1131DDD742CD}" presName="thickLine" presStyleLbl="alignNode1" presStyleIdx="0" presStyleCnt="3"/>
      <dgm:spPr/>
    </dgm:pt>
    <dgm:pt modelId="{C77AF592-8B54-4C63-8F96-77182FEC6EB9}" type="pres">
      <dgm:prSet presAssocID="{7BF52961-B029-413E-BF17-1131DDD742CD}" presName="horz1" presStyleCnt="0"/>
      <dgm:spPr/>
    </dgm:pt>
    <dgm:pt modelId="{8613D70C-423B-4A07-B254-4688C9BF3C71}" type="pres">
      <dgm:prSet presAssocID="{7BF52961-B029-413E-BF17-1131DDD742CD}" presName="tx1" presStyleLbl="revTx" presStyleIdx="0" presStyleCnt="3"/>
      <dgm:spPr/>
    </dgm:pt>
    <dgm:pt modelId="{96BD592A-F512-4F24-B83A-14684D77C09D}" type="pres">
      <dgm:prSet presAssocID="{7BF52961-B029-413E-BF17-1131DDD742CD}" presName="vert1" presStyleCnt="0"/>
      <dgm:spPr/>
    </dgm:pt>
    <dgm:pt modelId="{096C8F42-BD45-4049-95CC-9668058D6DDE}" type="pres">
      <dgm:prSet presAssocID="{E0E9EC25-877F-42CA-BB42-4C83478C40F2}" presName="thickLine" presStyleLbl="alignNode1" presStyleIdx="1" presStyleCnt="3"/>
      <dgm:spPr/>
    </dgm:pt>
    <dgm:pt modelId="{B2D6E1A4-FEB1-479B-A658-085B6C87BC63}" type="pres">
      <dgm:prSet presAssocID="{E0E9EC25-877F-42CA-BB42-4C83478C40F2}" presName="horz1" presStyleCnt="0"/>
      <dgm:spPr/>
    </dgm:pt>
    <dgm:pt modelId="{E049B77B-245F-45B6-8CCC-12C223ABE36B}" type="pres">
      <dgm:prSet presAssocID="{E0E9EC25-877F-42CA-BB42-4C83478C40F2}" presName="tx1" presStyleLbl="revTx" presStyleIdx="1" presStyleCnt="3"/>
      <dgm:spPr/>
    </dgm:pt>
    <dgm:pt modelId="{B27A3D85-4180-4F03-A759-C88122B3E10C}" type="pres">
      <dgm:prSet presAssocID="{E0E9EC25-877F-42CA-BB42-4C83478C40F2}" presName="vert1" presStyleCnt="0"/>
      <dgm:spPr/>
    </dgm:pt>
    <dgm:pt modelId="{3B51D507-88FF-45D6-A57E-8A8E18610558}" type="pres">
      <dgm:prSet presAssocID="{AC4AA79D-C9F5-4279-9973-10C0DDBF0806}" presName="thickLine" presStyleLbl="alignNode1" presStyleIdx="2" presStyleCnt="3"/>
      <dgm:spPr/>
    </dgm:pt>
    <dgm:pt modelId="{FAC98D62-656A-4870-8C64-A61D35AF1507}" type="pres">
      <dgm:prSet presAssocID="{AC4AA79D-C9F5-4279-9973-10C0DDBF0806}" presName="horz1" presStyleCnt="0"/>
      <dgm:spPr/>
    </dgm:pt>
    <dgm:pt modelId="{E70CE599-C08F-4F9C-BA4A-926D4628FF89}" type="pres">
      <dgm:prSet presAssocID="{AC4AA79D-C9F5-4279-9973-10C0DDBF0806}" presName="tx1" presStyleLbl="revTx" presStyleIdx="2" presStyleCnt="3"/>
      <dgm:spPr/>
    </dgm:pt>
    <dgm:pt modelId="{9F5E3274-04AF-4F89-9B3A-91C03698AFFA}" type="pres">
      <dgm:prSet presAssocID="{AC4AA79D-C9F5-4279-9973-10C0DDBF0806}" presName="vert1" presStyleCnt="0"/>
      <dgm:spPr/>
    </dgm:pt>
  </dgm:ptLst>
  <dgm:cxnLst>
    <dgm:cxn modelId="{BD99070B-0666-4CD5-A636-2D0F002A419A}" srcId="{484A5AE8-5F26-474D-BA9B-51566E64E02E}" destId="{E0E9EC25-877F-42CA-BB42-4C83478C40F2}" srcOrd="1" destOrd="0" parTransId="{E9586025-1DB7-4753-8C00-FE5B7352150D}" sibTransId="{69BA1DE7-9743-4862-93A3-07CECB6BD94D}"/>
    <dgm:cxn modelId="{1A592219-9C9C-43EE-83F1-7D630EE914AE}" type="presOf" srcId="{484A5AE8-5F26-474D-BA9B-51566E64E02E}" destId="{2AF27DAF-C8C9-4688-BF41-82390DF8F31A}" srcOrd="0" destOrd="0" presId="urn:microsoft.com/office/officeart/2008/layout/LinedList"/>
    <dgm:cxn modelId="{6521615F-862D-42F7-BBEE-7C9EFDB86C56}" srcId="{484A5AE8-5F26-474D-BA9B-51566E64E02E}" destId="{7BF52961-B029-413E-BF17-1131DDD742CD}" srcOrd="0" destOrd="0" parTransId="{E5ADF7CE-28E5-4127-9E69-6495D67322B3}" sibTransId="{36430CF4-57F3-483D-B2BF-FA600D46FDB3}"/>
    <dgm:cxn modelId="{24D4739C-620D-4C48-9727-21B303B593CE}" type="presOf" srcId="{7BF52961-B029-413E-BF17-1131DDD742CD}" destId="{8613D70C-423B-4A07-B254-4688C9BF3C71}" srcOrd="0" destOrd="0" presId="urn:microsoft.com/office/officeart/2008/layout/LinedList"/>
    <dgm:cxn modelId="{232E23A6-42E2-4098-86CA-B7CD828F8559}" srcId="{484A5AE8-5F26-474D-BA9B-51566E64E02E}" destId="{AC4AA79D-C9F5-4279-9973-10C0DDBF0806}" srcOrd="2" destOrd="0" parTransId="{EEC43289-8737-4D6A-A6F8-863DC29DA2C3}" sibTransId="{25B09878-F6E8-4EAA-B2FC-C1D2E63E278D}"/>
    <dgm:cxn modelId="{2173E5A6-6512-4BE4-A602-66296E1A2CD6}" type="presOf" srcId="{E0E9EC25-877F-42CA-BB42-4C83478C40F2}" destId="{E049B77B-245F-45B6-8CCC-12C223ABE36B}" srcOrd="0" destOrd="0" presId="urn:microsoft.com/office/officeart/2008/layout/LinedList"/>
    <dgm:cxn modelId="{2815ADE3-FBE8-414A-B6A0-E5A92F142AE1}" type="presOf" srcId="{AC4AA79D-C9F5-4279-9973-10C0DDBF0806}" destId="{E70CE599-C08F-4F9C-BA4A-926D4628FF89}" srcOrd="0" destOrd="0" presId="urn:microsoft.com/office/officeart/2008/layout/LinedList"/>
    <dgm:cxn modelId="{95E77D72-B07D-4BB4-998E-31348C11B3D2}" type="presParOf" srcId="{2AF27DAF-C8C9-4688-BF41-82390DF8F31A}" destId="{695CE7A9-A034-46EE-9974-F3FD33B2452E}" srcOrd="0" destOrd="0" presId="urn:microsoft.com/office/officeart/2008/layout/LinedList"/>
    <dgm:cxn modelId="{1F298DDE-D542-4B43-9320-D985F779B856}" type="presParOf" srcId="{2AF27DAF-C8C9-4688-BF41-82390DF8F31A}" destId="{C77AF592-8B54-4C63-8F96-77182FEC6EB9}" srcOrd="1" destOrd="0" presId="urn:microsoft.com/office/officeart/2008/layout/LinedList"/>
    <dgm:cxn modelId="{56AB33E3-604C-48DD-8064-59AD2D0E4B87}" type="presParOf" srcId="{C77AF592-8B54-4C63-8F96-77182FEC6EB9}" destId="{8613D70C-423B-4A07-B254-4688C9BF3C71}" srcOrd="0" destOrd="0" presId="urn:microsoft.com/office/officeart/2008/layout/LinedList"/>
    <dgm:cxn modelId="{8ADB9B9C-DC12-4956-9C33-1F16E03D18AD}" type="presParOf" srcId="{C77AF592-8B54-4C63-8F96-77182FEC6EB9}" destId="{96BD592A-F512-4F24-B83A-14684D77C09D}" srcOrd="1" destOrd="0" presId="urn:microsoft.com/office/officeart/2008/layout/LinedList"/>
    <dgm:cxn modelId="{320382E3-EA93-4EC8-922D-4934B81B11B5}" type="presParOf" srcId="{2AF27DAF-C8C9-4688-BF41-82390DF8F31A}" destId="{096C8F42-BD45-4049-95CC-9668058D6DDE}" srcOrd="2" destOrd="0" presId="urn:microsoft.com/office/officeart/2008/layout/LinedList"/>
    <dgm:cxn modelId="{6F19FDAD-D2D7-4893-A43F-70BB5C9E7319}" type="presParOf" srcId="{2AF27DAF-C8C9-4688-BF41-82390DF8F31A}" destId="{B2D6E1A4-FEB1-479B-A658-085B6C87BC63}" srcOrd="3" destOrd="0" presId="urn:microsoft.com/office/officeart/2008/layout/LinedList"/>
    <dgm:cxn modelId="{4CF26A3B-E909-4C5E-A343-B105010AC9D2}" type="presParOf" srcId="{B2D6E1A4-FEB1-479B-A658-085B6C87BC63}" destId="{E049B77B-245F-45B6-8CCC-12C223ABE36B}" srcOrd="0" destOrd="0" presId="urn:microsoft.com/office/officeart/2008/layout/LinedList"/>
    <dgm:cxn modelId="{0B6369ED-68D5-4072-9A25-1D44F899D0F1}" type="presParOf" srcId="{B2D6E1A4-FEB1-479B-A658-085B6C87BC63}" destId="{B27A3D85-4180-4F03-A759-C88122B3E10C}" srcOrd="1" destOrd="0" presId="urn:microsoft.com/office/officeart/2008/layout/LinedList"/>
    <dgm:cxn modelId="{C5E8CC6C-86DC-4324-A923-4AA21C94E9E4}" type="presParOf" srcId="{2AF27DAF-C8C9-4688-BF41-82390DF8F31A}" destId="{3B51D507-88FF-45D6-A57E-8A8E18610558}" srcOrd="4" destOrd="0" presId="urn:microsoft.com/office/officeart/2008/layout/LinedList"/>
    <dgm:cxn modelId="{F5C12053-9569-44D6-B3DF-A2F3D625C64B}" type="presParOf" srcId="{2AF27DAF-C8C9-4688-BF41-82390DF8F31A}" destId="{FAC98D62-656A-4870-8C64-A61D35AF1507}" srcOrd="5" destOrd="0" presId="urn:microsoft.com/office/officeart/2008/layout/LinedList"/>
    <dgm:cxn modelId="{09D0A0BB-88D3-4F08-8FDA-D93B0ED4DE9A}" type="presParOf" srcId="{FAC98D62-656A-4870-8C64-A61D35AF1507}" destId="{E70CE599-C08F-4F9C-BA4A-926D4628FF89}" srcOrd="0" destOrd="0" presId="urn:microsoft.com/office/officeart/2008/layout/LinedList"/>
    <dgm:cxn modelId="{B562FFAD-0B53-4AC8-9FED-1AB9BA2CEE77}" type="presParOf" srcId="{FAC98D62-656A-4870-8C64-A61D35AF1507}" destId="{9F5E3274-04AF-4F89-9B3A-91C03698AFF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B5654-42DB-4BAA-94C6-1481EE118C6D}" type="doc">
      <dgm:prSet loTypeId="urn:microsoft.com/office/officeart/2016/7/layout/BasicLinearProcessNumbered" loCatId="process" qsTypeId="urn:microsoft.com/office/officeart/2005/8/quickstyle/simple4" qsCatId="simple" csTypeId="urn:microsoft.com/office/officeart/2005/8/colors/colorful2" csCatId="colorful"/>
      <dgm:spPr/>
      <dgm:t>
        <a:bodyPr/>
        <a:lstStyle/>
        <a:p>
          <a:endParaRPr lang="en-US"/>
        </a:p>
      </dgm:t>
    </dgm:pt>
    <dgm:pt modelId="{729DE640-158F-4F3A-906F-2F41310FB82B}">
      <dgm:prSet/>
      <dgm:spPr/>
      <dgm:t>
        <a:bodyPr/>
        <a:lstStyle/>
        <a:p>
          <a:r>
            <a:rPr lang="en-US"/>
            <a:t>Co-location</a:t>
          </a:r>
        </a:p>
      </dgm:t>
    </dgm:pt>
    <dgm:pt modelId="{4F7C0C38-6113-48AE-9B91-AF4ADC09BA8E}" type="parTrans" cxnId="{57A9A68B-5D16-40C8-9A52-BDDCCACBBB88}">
      <dgm:prSet/>
      <dgm:spPr/>
      <dgm:t>
        <a:bodyPr/>
        <a:lstStyle/>
        <a:p>
          <a:endParaRPr lang="en-US"/>
        </a:p>
      </dgm:t>
    </dgm:pt>
    <dgm:pt modelId="{AD8438AB-2B07-4C9C-8ED9-29E88A07E013}" type="sibTrans" cxnId="{57A9A68B-5D16-40C8-9A52-BDDCCACBBB88}">
      <dgm:prSet phldrT="1" phldr="0"/>
      <dgm:spPr/>
      <dgm:t>
        <a:bodyPr/>
        <a:lstStyle/>
        <a:p>
          <a:r>
            <a:rPr lang="en-US"/>
            <a:t>1</a:t>
          </a:r>
        </a:p>
      </dgm:t>
    </dgm:pt>
    <dgm:pt modelId="{91E2C070-D321-485D-A704-720B1CAED5B4}">
      <dgm:prSet/>
      <dgm:spPr/>
      <dgm:t>
        <a:bodyPr/>
        <a:lstStyle/>
        <a:p>
          <a:r>
            <a:rPr lang="en-US"/>
            <a:t>Batterer Accountability Specialist</a:t>
          </a:r>
        </a:p>
      </dgm:t>
    </dgm:pt>
    <dgm:pt modelId="{36047C78-CC5B-4EA6-B6E7-381EBB35F641}" type="parTrans" cxnId="{EE016FBF-C839-405E-9C09-3EF0075B3268}">
      <dgm:prSet/>
      <dgm:spPr/>
      <dgm:t>
        <a:bodyPr/>
        <a:lstStyle/>
        <a:p>
          <a:endParaRPr lang="en-US"/>
        </a:p>
      </dgm:t>
    </dgm:pt>
    <dgm:pt modelId="{BB955C41-2706-45B2-90F4-4EEFF16136BB}" type="sibTrans" cxnId="{EE016FBF-C839-405E-9C09-3EF0075B3268}">
      <dgm:prSet phldrT="2" phldr="0"/>
      <dgm:spPr/>
      <dgm:t>
        <a:bodyPr/>
        <a:lstStyle/>
        <a:p>
          <a:r>
            <a:rPr lang="en-US"/>
            <a:t>2</a:t>
          </a:r>
        </a:p>
      </dgm:t>
    </dgm:pt>
    <dgm:pt modelId="{910F99FA-B481-478D-A6A3-525D61064921}">
      <dgm:prSet/>
      <dgm:spPr/>
      <dgm:t>
        <a:bodyPr/>
        <a:lstStyle/>
        <a:p>
          <a:r>
            <a:rPr lang="en-US"/>
            <a:t>FAST</a:t>
          </a:r>
        </a:p>
      </dgm:t>
    </dgm:pt>
    <dgm:pt modelId="{6FD30480-CDF0-44B6-AED2-09639577E7B1}" type="parTrans" cxnId="{A9C438D2-A5FB-464C-828F-014F31B60E42}">
      <dgm:prSet/>
      <dgm:spPr/>
      <dgm:t>
        <a:bodyPr/>
        <a:lstStyle/>
        <a:p>
          <a:endParaRPr lang="en-US"/>
        </a:p>
      </dgm:t>
    </dgm:pt>
    <dgm:pt modelId="{87E42176-20C4-4FC8-A186-AC47B5339FFD}" type="sibTrans" cxnId="{A9C438D2-A5FB-464C-828F-014F31B60E42}">
      <dgm:prSet phldrT="3" phldr="0"/>
      <dgm:spPr/>
      <dgm:t>
        <a:bodyPr/>
        <a:lstStyle/>
        <a:p>
          <a:r>
            <a:rPr lang="en-US"/>
            <a:t>3</a:t>
          </a:r>
        </a:p>
      </dgm:t>
    </dgm:pt>
    <dgm:pt modelId="{FEDDB38F-5506-46A8-B69E-AB1AD413EC0D}" type="pres">
      <dgm:prSet presAssocID="{31DB5654-42DB-4BAA-94C6-1481EE118C6D}" presName="Name0" presStyleCnt="0">
        <dgm:presLayoutVars>
          <dgm:animLvl val="lvl"/>
          <dgm:resizeHandles val="exact"/>
        </dgm:presLayoutVars>
      </dgm:prSet>
      <dgm:spPr/>
    </dgm:pt>
    <dgm:pt modelId="{F0C27FFD-6A1F-4D94-BB28-24256FB2BF01}" type="pres">
      <dgm:prSet presAssocID="{729DE640-158F-4F3A-906F-2F41310FB82B}" presName="compositeNode" presStyleCnt="0">
        <dgm:presLayoutVars>
          <dgm:bulletEnabled val="1"/>
        </dgm:presLayoutVars>
      </dgm:prSet>
      <dgm:spPr/>
    </dgm:pt>
    <dgm:pt modelId="{C6F9202D-F5E4-4561-A042-A5EE4B8E7C39}" type="pres">
      <dgm:prSet presAssocID="{729DE640-158F-4F3A-906F-2F41310FB82B}" presName="bgRect" presStyleLbl="bgAccFollowNode1" presStyleIdx="0" presStyleCnt="3"/>
      <dgm:spPr/>
    </dgm:pt>
    <dgm:pt modelId="{87768958-9BFC-4D98-A585-D415E452E912}" type="pres">
      <dgm:prSet presAssocID="{AD8438AB-2B07-4C9C-8ED9-29E88A07E013}" presName="sibTransNodeCircle" presStyleLbl="alignNode1" presStyleIdx="0" presStyleCnt="6">
        <dgm:presLayoutVars>
          <dgm:chMax val="0"/>
          <dgm:bulletEnabled/>
        </dgm:presLayoutVars>
      </dgm:prSet>
      <dgm:spPr/>
    </dgm:pt>
    <dgm:pt modelId="{0457020B-6474-4C62-8614-38F56BEF780D}" type="pres">
      <dgm:prSet presAssocID="{729DE640-158F-4F3A-906F-2F41310FB82B}" presName="bottomLine" presStyleLbl="alignNode1" presStyleIdx="1" presStyleCnt="6">
        <dgm:presLayoutVars/>
      </dgm:prSet>
      <dgm:spPr/>
    </dgm:pt>
    <dgm:pt modelId="{A44EA83F-92A2-4087-B524-1B8A5DF46B0F}" type="pres">
      <dgm:prSet presAssocID="{729DE640-158F-4F3A-906F-2F41310FB82B}" presName="nodeText" presStyleLbl="bgAccFollowNode1" presStyleIdx="0" presStyleCnt="3">
        <dgm:presLayoutVars>
          <dgm:bulletEnabled val="1"/>
        </dgm:presLayoutVars>
      </dgm:prSet>
      <dgm:spPr/>
    </dgm:pt>
    <dgm:pt modelId="{67145657-770B-4C31-82CF-D669AEE27D41}" type="pres">
      <dgm:prSet presAssocID="{AD8438AB-2B07-4C9C-8ED9-29E88A07E013}" presName="sibTrans" presStyleCnt="0"/>
      <dgm:spPr/>
    </dgm:pt>
    <dgm:pt modelId="{F38799E3-8906-41A2-A781-86802669B8E2}" type="pres">
      <dgm:prSet presAssocID="{91E2C070-D321-485D-A704-720B1CAED5B4}" presName="compositeNode" presStyleCnt="0">
        <dgm:presLayoutVars>
          <dgm:bulletEnabled val="1"/>
        </dgm:presLayoutVars>
      </dgm:prSet>
      <dgm:spPr/>
    </dgm:pt>
    <dgm:pt modelId="{65377E3B-C17C-4690-AEA9-A589A04AC899}" type="pres">
      <dgm:prSet presAssocID="{91E2C070-D321-485D-A704-720B1CAED5B4}" presName="bgRect" presStyleLbl="bgAccFollowNode1" presStyleIdx="1" presStyleCnt="3"/>
      <dgm:spPr/>
    </dgm:pt>
    <dgm:pt modelId="{DBE1E3F4-65EF-4D74-ABE0-DD23FC0B2CDD}" type="pres">
      <dgm:prSet presAssocID="{BB955C41-2706-45B2-90F4-4EEFF16136BB}" presName="sibTransNodeCircle" presStyleLbl="alignNode1" presStyleIdx="2" presStyleCnt="6">
        <dgm:presLayoutVars>
          <dgm:chMax val="0"/>
          <dgm:bulletEnabled/>
        </dgm:presLayoutVars>
      </dgm:prSet>
      <dgm:spPr/>
    </dgm:pt>
    <dgm:pt modelId="{811E2D7C-6626-442B-B6BD-D6C71A06600D}" type="pres">
      <dgm:prSet presAssocID="{91E2C070-D321-485D-A704-720B1CAED5B4}" presName="bottomLine" presStyleLbl="alignNode1" presStyleIdx="3" presStyleCnt="6">
        <dgm:presLayoutVars/>
      </dgm:prSet>
      <dgm:spPr/>
    </dgm:pt>
    <dgm:pt modelId="{D39B4202-9B45-44BE-8993-8D04C358866A}" type="pres">
      <dgm:prSet presAssocID="{91E2C070-D321-485D-A704-720B1CAED5B4}" presName="nodeText" presStyleLbl="bgAccFollowNode1" presStyleIdx="1" presStyleCnt="3">
        <dgm:presLayoutVars>
          <dgm:bulletEnabled val="1"/>
        </dgm:presLayoutVars>
      </dgm:prSet>
      <dgm:spPr/>
    </dgm:pt>
    <dgm:pt modelId="{AFCF2753-FDAB-420B-A7B1-265E9C8DCC6E}" type="pres">
      <dgm:prSet presAssocID="{BB955C41-2706-45B2-90F4-4EEFF16136BB}" presName="sibTrans" presStyleCnt="0"/>
      <dgm:spPr/>
    </dgm:pt>
    <dgm:pt modelId="{083C82ED-3BCE-430F-8B55-A6B4CD83F252}" type="pres">
      <dgm:prSet presAssocID="{910F99FA-B481-478D-A6A3-525D61064921}" presName="compositeNode" presStyleCnt="0">
        <dgm:presLayoutVars>
          <dgm:bulletEnabled val="1"/>
        </dgm:presLayoutVars>
      </dgm:prSet>
      <dgm:spPr/>
    </dgm:pt>
    <dgm:pt modelId="{44994B6C-1750-4A7F-AEBE-E184ED6B3299}" type="pres">
      <dgm:prSet presAssocID="{910F99FA-B481-478D-A6A3-525D61064921}" presName="bgRect" presStyleLbl="bgAccFollowNode1" presStyleIdx="2" presStyleCnt="3"/>
      <dgm:spPr/>
    </dgm:pt>
    <dgm:pt modelId="{FFDE5827-AEAF-4C46-B029-031D54670284}" type="pres">
      <dgm:prSet presAssocID="{87E42176-20C4-4FC8-A186-AC47B5339FFD}" presName="sibTransNodeCircle" presStyleLbl="alignNode1" presStyleIdx="4" presStyleCnt="6">
        <dgm:presLayoutVars>
          <dgm:chMax val="0"/>
          <dgm:bulletEnabled/>
        </dgm:presLayoutVars>
      </dgm:prSet>
      <dgm:spPr/>
    </dgm:pt>
    <dgm:pt modelId="{AC6D3E22-E590-4993-BC65-CCC8DFE124EF}" type="pres">
      <dgm:prSet presAssocID="{910F99FA-B481-478D-A6A3-525D61064921}" presName="bottomLine" presStyleLbl="alignNode1" presStyleIdx="5" presStyleCnt="6">
        <dgm:presLayoutVars/>
      </dgm:prSet>
      <dgm:spPr/>
    </dgm:pt>
    <dgm:pt modelId="{53500F79-B7C0-4DAA-9013-9509C96DAE81}" type="pres">
      <dgm:prSet presAssocID="{910F99FA-B481-478D-A6A3-525D61064921}" presName="nodeText" presStyleLbl="bgAccFollowNode1" presStyleIdx="2" presStyleCnt="3">
        <dgm:presLayoutVars>
          <dgm:bulletEnabled val="1"/>
        </dgm:presLayoutVars>
      </dgm:prSet>
      <dgm:spPr/>
    </dgm:pt>
  </dgm:ptLst>
  <dgm:cxnLst>
    <dgm:cxn modelId="{ECA5D80D-A27E-4126-8C63-AFEC7F497726}" type="presOf" srcId="{91E2C070-D321-485D-A704-720B1CAED5B4}" destId="{65377E3B-C17C-4690-AEA9-A589A04AC899}" srcOrd="0" destOrd="0" presId="urn:microsoft.com/office/officeart/2016/7/layout/BasicLinearProcessNumbered"/>
    <dgm:cxn modelId="{2169DD0F-52B8-4102-BAC2-9AF5D96EBE87}" type="presOf" srcId="{729DE640-158F-4F3A-906F-2F41310FB82B}" destId="{C6F9202D-F5E4-4561-A042-A5EE4B8E7C39}" srcOrd="0" destOrd="0" presId="urn:microsoft.com/office/officeart/2016/7/layout/BasicLinearProcessNumbered"/>
    <dgm:cxn modelId="{CA1E8B1D-837A-4FB8-AE5C-4447B9D0FE74}" type="presOf" srcId="{729DE640-158F-4F3A-906F-2F41310FB82B}" destId="{A44EA83F-92A2-4087-B524-1B8A5DF46B0F}" srcOrd="1" destOrd="0" presId="urn:microsoft.com/office/officeart/2016/7/layout/BasicLinearProcessNumbered"/>
    <dgm:cxn modelId="{EF4A2D68-CD88-4620-81A0-D3C2F578DA8B}" type="presOf" srcId="{910F99FA-B481-478D-A6A3-525D61064921}" destId="{44994B6C-1750-4A7F-AEBE-E184ED6B3299}" srcOrd="0" destOrd="0" presId="urn:microsoft.com/office/officeart/2016/7/layout/BasicLinearProcessNumbered"/>
    <dgm:cxn modelId="{E8EEDA69-2199-447E-90A4-6605C525EF8F}" type="presOf" srcId="{91E2C070-D321-485D-A704-720B1CAED5B4}" destId="{D39B4202-9B45-44BE-8993-8D04C358866A}" srcOrd="1" destOrd="0" presId="urn:microsoft.com/office/officeart/2016/7/layout/BasicLinearProcessNumbered"/>
    <dgm:cxn modelId="{57A9A68B-5D16-40C8-9A52-BDDCCACBBB88}" srcId="{31DB5654-42DB-4BAA-94C6-1481EE118C6D}" destId="{729DE640-158F-4F3A-906F-2F41310FB82B}" srcOrd="0" destOrd="0" parTransId="{4F7C0C38-6113-48AE-9B91-AF4ADC09BA8E}" sibTransId="{AD8438AB-2B07-4C9C-8ED9-29E88A07E013}"/>
    <dgm:cxn modelId="{9C1AE893-60E0-42CE-BA6D-76D7FEC7C239}" type="presOf" srcId="{910F99FA-B481-478D-A6A3-525D61064921}" destId="{53500F79-B7C0-4DAA-9013-9509C96DAE81}" srcOrd="1" destOrd="0" presId="urn:microsoft.com/office/officeart/2016/7/layout/BasicLinearProcessNumbered"/>
    <dgm:cxn modelId="{48E9D2A0-BA93-490C-B23E-46E6AD5E1410}" type="presOf" srcId="{31DB5654-42DB-4BAA-94C6-1481EE118C6D}" destId="{FEDDB38F-5506-46A8-B69E-AB1AD413EC0D}" srcOrd="0" destOrd="0" presId="urn:microsoft.com/office/officeart/2016/7/layout/BasicLinearProcessNumbered"/>
    <dgm:cxn modelId="{AE5F7BAB-7166-4F94-850E-C84BFE0AFBE7}" type="presOf" srcId="{BB955C41-2706-45B2-90F4-4EEFF16136BB}" destId="{DBE1E3F4-65EF-4D74-ABE0-DD23FC0B2CDD}" srcOrd="0" destOrd="0" presId="urn:microsoft.com/office/officeart/2016/7/layout/BasicLinearProcessNumbered"/>
    <dgm:cxn modelId="{A041E3B0-F37C-4ED2-92C2-C9CD8CF1909C}" type="presOf" srcId="{AD8438AB-2B07-4C9C-8ED9-29E88A07E013}" destId="{87768958-9BFC-4D98-A585-D415E452E912}" srcOrd="0" destOrd="0" presId="urn:microsoft.com/office/officeart/2016/7/layout/BasicLinearProcessNumbered"/>
    <dgm:cxn modelId="{EE016FBF-C839-405E-9C09-3EF0075B3268}" srcId="{31DB5654-42DB-4BAA-94C6-1481EE118C6D}" destId="{91E2C070-D321-485D-A704-720B1CAED5B4}" srcOrd="1" destOrd="0" parTransId="{36047C78-CC5B-4EA6-B6E7-381EBB35F641}" sibTransId="{BB955C41-2706-45B2-90F4-4EEFF16136BB}"/>
    <dgm:cxn modelId="{A9C438D2-A5FB-464C-828F-014F31B60E42}" srcId="{31DB5654-42DB-4BAA-94C6-1481EE118C6D}" destId="{910F99FA-B481-478D-A6A3-525D61064921}" srcOrd="2" destOrd="0" parTransId="{6FD30480-CDF0-44B6-AED2-09639577E7B1}" sibTransId="{87E42176-20C4-4FC8-A186-AC47B5339FFD}"/>
    <dgm:cxn modelId="{427BB4DA-7952-445C-9A94-CAAB11C63054}" type="presOf" srcId="{87E42176-20C4-4FC8-A186-AC47B5339FFD}" destId="{FFDE5827-AEAF-4C46-B029-031D54670284}" srcOrd="0" destOrd="0" presId="urn:microsoft.com/office/officeart/2016/7/layout/BasicLinearProcessNumbered"/>
    <dgm:cxn modelId="{7DCBB584-1583-439E-8C5E-76349DE4805D}" type="presParOf" srcId="{FEDDB38F-5506-46A8-B69E-AB1AD413EC0D}" destId="{F0C27FFD-6A1F-4D94-BB28-24256FB2BF01}" srcOrd="0" destOrd="0" presId="urn:microsoft.com/office/officeart/2016/7/layout/BasicLinearProcessNumbered"/>
    <dgm:cxn modelId="{3B3DD2BC-E4EB-44EC-9570-8C40ECFEFA5A}" type="presParOf" srcId="{F0C27FFD-6A1F-4D94-BB28-24256FB2BF01}" destId="{C6F9202D-F5E4-4561-A042-A5EE4B8E7C39}" srcOrd="0" destOrd="0" presId="urn:microsoft.com/office/officeart/2016/7/layout/BasicLinearProcessNumbered"/>
    <dgm:cxn modelId="{6A84E9E9-20ED-451E-B463-1F799CBE0373}" type="presParOf" srcId="{F0C27FFD-6A1F-4D94-BB28-24256FB2BF01}" destId="{87768958-9BFC-4D98-A585-D415E452E912}" srcOrd="1" destOrd="0" presId="urn:microsoft.com/office/officeart/2016/7/layout/BasicLinearProcessNumbered"/>
    <dgm:cxn modelId="{47896B5C-9256-4A3C-909E-1E4E310CF294}" type="presParOf" srcId="{F0C27FFD-6A1F-4D94-BB28-24256FB2BF01}" destId="{0457020B-6474-4C62-8614-38F56BEF780D}" srcOrd="2" destOrd="0" presId="urn:microsoft.com/office/officeart/2016/7/layout/BasicLinearProcessNumbered"/>
    <dgm:cxn modelId="{7F5C0B32-EE82-4A21-B794-9D7A6939AEF4}" type="presParOf" srcId="{F0C27FFD-6A1F-4D94-BB28-24256FB2BF01}" destId="{A44EA83F-92A2-4087-B524-1B8A5DF46B0F}" srcOrd="3" destOrd="0" presId="urn:microsoft.com/office/officeart/2016/7/layout/BasicLinearProcessNumbered"/>
    <dgm:cxn modelId="{6728986C-9264-4BE1-8133-A8593130E68E}" type="presParOf" srcId="{FEDDB38F-5506-46A8-B69E-AB1AD413EC0D}" destId="{67145657-770B-4C31-82CF-D669AEE27D41}" srcOrd="1" destOrd="0" presId="urn:microsoft.com/office/officeart/2016/7/layout/BasicLinearProcessNumbered"/>
    <dgm:cxn modelId="{F3A50302-259E-43F4-B781-35C126CDCD12}" type="presParOf" srcId="{FEDDB38F-5506-46A8-B69E-AB1AD413EC0D}" destId="{F38799E3-8906-41A2-A781-86802669B8E2}" srcOrd="2" destOrd="0" presId="urn:microsoft.com/office/officeart/2016/7/layout/BasicLinearProcessNumbered"/>
    <dgm:cxn modelId="{E962B294-5B0A-4E8C-BFE8-9EDA39FE2171}" type="presParOf" srcId="{F38799E3-8906-41A2-A781-86802669B8E2}" destId="{65377E3B-C17C-4690-AEA9-A589A04AC899}" srcOrd="0" destOrd="0" presId="urn:microsoft.com/office/officeart/2016/7/layout/BasicLinearProcessNumbered"/>
    <dgm:cxn modelId="{257A2532-5F0A-496B-8601-92BFDF1A68EE}" type="presParOf" srcId="{F38799E3-8906-41A2-A781-86802669B8E2}" destId="{DBE1E3F4-65EF-4D74-ABE0-DD23FC0B2CDD}" srcOrd="1" destOrd="0" presId="urn:microsoft.com/office/officeart/2016/7/layout/BasicLinearProcessNumbered"/>
    <dgm:cxn modelId="{2B03C6F5-9AAB-4E5B-921C-511AB3D5EA17}" type="presParOf" srcId="{F38799E3-8906-41A2-A781-86802669B8E2}" destId="{811E2D7C-6626-442B-B6BD-D6C71A06600D}" srcOrd="2" destOrd="0" presId="urn:microsoft.com/office/officeart/2016/7/layout/BasicLinearProcessNumbered"/>
    <dgm:cxn modelId="{CA124344-51FB-49D7-A6D9-971CDD0DB26D}" type="presParOf" srcId="{F38799E3-8906-41A2-A781-86802669B8E2}" destId="{D39B4202-9B45-44BE-8993-8D04C358866A}" srcOrd="3" destOrd="0" presId="urn:microsoft.com/office/officeart/2016/7/layout/BasicLinearProcessNumbered"/>
    <dgm:cxn modelId="{A628352E-273A-4331-8883-B8F3AE55CBE2}" type="presParOf" srcId="{FEDDB38F-5506-46A8-B69E-AB1AD413EC0D}" destId="{AFCF2753-FDAB-420B-A7B1-265E9C8DCC6E}" srcOrd="3" destOrd="0" presId="urn:microsoft.com/office/officeart/2016/7/layout/BasicLinearProcessNumbered"/>
    <dgm:cxn modelId="{B7E18E0D-3863-4DEA-BF1E-8C6277EA22D5}" type="presParOf" srcId="{FEDDB38F-5506-46A8-B69E-AB1AD413EC0D}" destId="{083C82ED-3BCE-430F-8B55-A6B4CD83F252}" srcOrd="4" destOrd="0" presId="urn:microsoft.com/office/officeart/2016/7/layout/BasicLinearProcessNumbered"/>
    <dgm:cxn modelId="{4A07DB60-9741-4A05-8571-A71461B67E6D}" type="presParOf" srcId="{083C82ED-3BCE-430F-8B55-A6B4CD83F252}" destId="{44994B6C-1750-4A7F-AEBE-E184ED6B3299}" srcOrd="0" destOrd="0" presId="urn:microsoft.com/office/officeart/2016/7/layout/BasicLinearProcessNumbered"/>
    <dgm:cxn modelId="{F9F5101F-4155-4638-BBEB-AD1DE88D339A}" type="presParOf" srcId="{083C82ED-3BCE-430F-8B55-A6B4CD83F252}" destId="{FFDE5827-AEAF-4C46-B029-031D54670284}" srcOrd="1" destOrd="0" presId="urn:microsoft.com/office/officeart/2016/7/layout/BasicLinearProcessNumbered"/>
    <dgm:cxn modelId="{8C2C31CB-85B6-471F-879B-A16FCCF20055}" type="presParOf" srcId="{083C82ED-3BCE-430F-8B55-A6B4CD83F252}" destId="{AC6D3E22-E590-4993-BC65-CCC8DFE124EF}" srcOrd="2" destOrd="0" presId="urn:microsoft.com/office/officeart/2016/7/layout/BasicLinearProcessNumbered"/>
    <dgm:cxn modelId="{0CAF1EAB-589F-420F-BB1A-CF4FBE2C4BFE}" type="presParOf" srcId="{083C82ED-3BCE-430F-8B55-A6B4CD83F252}" destId="{53500F79-B7C0-4DAA-9013-9509C96DAE8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CE7A9-A034-46EE-9974-F3FD33B2452E}">
      <dsp:nvSpPr>
        <dsp:cNvPr id="0" name=""/>
        <dsp:cNvSpPr/>
      </dsp:nvSpPr>
      <dsp:spPr>
        <a:xfrm>
          <a:off x="0" y="1998"/>
          <a:ext cx="9618133" cy="0"/>
        </a:xfrm>
        <a:prstGeom prst="lin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8613D70C-423B-4A07-B254-4688C9BF3C71}">
      <dsp:nvSpPr>
        <dsp:cNvPr id="0" name=""/>
        <dsp:cNvSpPr/>
      </dsp:nvSpPr>
      <dsp:spPr>
        <a:xfrm>
          <a:off x="0" y="1998"/>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An estimated 2-4 million women affected each year.</a:t>
          </a:r>
        </a:p>
      </dsp:txBody>
      <dsp:txXfrm>
        <a:off x="0" y="1998"/>
        <a:ext cx="9618133" cy="1363161"/>
      </dsp:txXfrm>
    </dsp:sp>
    <dsp:sp modelId="{096C8F42-BD45-4049-95CC-9668058D6DDE}">
      <dsp:nvSpPr>
        <dsp:cNvPr id="0" name=""/>
        <dsp:cNvSpPr/>
      </dsp:nvSpPr>
      <dsp:spPr>
        <a:xfrm>
          <a:off x="0" y="1365160"/>
          <a:ext cx="9618133" cy="0"/>
        </a:xfrm>
        <a:prstGeom prst="line">
          <a:avLst/>
        </a:prstGeom>
        <a:gradFill rotWithShape="0">
          <a:gsLst>
            <a:gs pos="0">
              <a:schemeClr val="accent5">
                <a:hueOff val="1247628"/>
                <a:satOff val="-25244"/>
                <a:lumOff val="784"/>
                <a:alphaOff val="0"/>
                <a:tint val="96000"/>
                <a:lumMod val="100000"/>
              </a:schemeClr>
            </a:gs>
            <a:gs pos="78000">
              <a:schemeClr val="accent5">
                <a:hueOff val="1247628"/>
                <a:satOff val="-25244"/>
                <a:lumOff val="784"/>
                <a:alphaOff val="0"/>
                <a:shade val="94000"/>
                <a:lumMod val="94000"/>
              </a:schemeClr>
            </a:gs>
          </a:gsLst>
          <a:lin ang="5400000" scaled="0"/>
        </a:gradFill>
        <a:ln w="12700" cap="rnd" cmpd="sng" algn="ctr">
          <a:solidFill>
            <a:schemeClr val="accent5">
              <a:hueOff val="1247628"/>
              <a:satOff val="-25244"/>
              <a:lumOff val="784"/>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E049B77B-245F-45B6-8CCC-12C223ABE36B}">
      <dsp:nvSpPr>
        <dsp:cNvPr id="0" name=""/>
        <dsp:cNvSpPr/>
      </dsp:nvSpPr>
      <dsp:spPr>
        <a:xfrm>
          <a:off x="0" y="1365160"/>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1/3 of American women report being physically or sexually abused by an intimate partner at some point in their lives.</a:t>
          </a:r>
        </a:p>
      </dsp:txBody>
      <dsp:txXfrm>
        <a:off x="0" y="1365160"/>
        <a:ext cx="9618133" cy="1363161"/>
      </dsp:txXfrm>
    </dsp:sp>
    <dsp:sp modelId="{3B51D507-88FF-45D6-A57E-8A8E18610558}">
      <dsp:nvSpPr>
        <dsp:cNvPr id="0" name=""/>
        <dsp:cNvSpPr/>
      </dsp:nvSpPr>
      <dsp:spPr>
        <a:xfrm>
          <a:off x="0" y="2728321"/>
          <a:ext cx="9618133" cy="0"/>
        </a:xfrm>
        <a:prstGeom prst="line">
          <a:avLst/>
        </a:prstGeom>
        <a:gradFill rotWithShape="0">
          <a:gsLst>
            <a:gs pos="0">
              <a:schemeClr val="accent5">
                <a:hueOff val="2495256"/>
                <a:satOff val="-50489"/>
                <a:lumOff val="1569"/>
                <a:alphaOff val="0"/>
                <a:tint val="96000"/>
                <a:lumMod val="100000"/>
              </a:schemeClr>
            </a:gs>
            <a:gs pos="78000">
              <a:schemeClr val="accent5">
                <a:hueOff val="2495256"/>
                <a:satOff val="-50489"/>
                <a:lumOff val="1569"/>
                <a:alphaOff val="0"/>
                <a:shade val="94000"/>
                <a:lumMod val="94000"/>
              </a:schemeClr>
            </a:gs>
          </a:gsLst>
          <a:lin ang="5400000" scaled="0"/>
        </a:gradFill>
        <a:ln w="12700" cap="rnd" cmpd="sng" algn="ctr">
          <a:solidFill>
            <a:schemeClr val="accent5">
              <a:hueOff val="2495256"/>
              <a:satOff val="-50489"/>
              <a:lumOff val="1569"/>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E70CE599-C08F-4F9C-BA4A-926D4628FF89}">
      <dsp:nvSpPr>
        <dsp:cNvPr id="0" name=""/>
        <dsp:cNvSpPr/>
      </dsp:nvSpPr>
      <dsp:spPr>
        <a:xfrm>
          <a:off x="0" y="2728321"/>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Crosses all ethno-demographic profiles</a:t>
          </a:r>
        </a:p>
      </dsp:txBody>
      <dsp:txXfrm>
        <a:off x="0" y="2728321"/>
        <a:ext cx="9618133" cy="1363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9202D-F5E4-4561-A042-A5EE4B8E7C39}">
      <dsp:nvSpPr>
        <dsp:cNvPr id="0" name=""/>
        <dsp:cNvSpPr/>
      </dsp:nvSpPr>
      <dsp:spPr>
        <a:xfrm>
          <a:off x="0" y="1039739"/>
          <a:ext cx="2071501" cy="2900101"/>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1502" tIns="330200" rIns="161502" bIns="330200" numCol="1" spcCol="1270" anchor="t" anchorCtr="0">
          <a:noAutofit/>
        </a:bodyPr>
        <a:lstStyle/>
        <a:p>
          <a:pPr marL="0" lvl="0" indent="0" algn="l" defTabSz="933450">
            <a:lnSpc>
              <a:spcPct val="90000"/>
            </a:lnSpc>
            <a:spcBef>
              <a:spcPct val="0"/>
            </a:spcBef>
            <a:spcAft>
              <a:spcPct val="35000"/>
            </a:spcAft>
            <a:buNone/>
          </a:pPr>
          <a:r>
            <a:rPr lang="en-US" sz="2100" kern="1200"/>
            <a:t>Co-location</a:t>
          </a:r>
        </a:p>
      </dsp:txBody>
      <dsp:txXfrm>
        <a:off x="0" y="2141778"/>
        <a:ext cx="2071501" cy="1740061"/>
      </dsp:txXfrm>
    </dsp:sp>
    <dsp:sp modelId="{87768958-9BFC-4D98-A585-D415E452E912}">
      <dsp:nvSpPr>
        <dsp:cNvPr id="0" name=""/>
        <dsp:cNvSpPr/>
      </dsp:nvSpPr>
      <dsp:spPr>
        <a:xfrm>
          <a:off x="600735" y="1329749"/>
          <a:ext cx="870030" cy="870030"/>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7831" tIns="12700" rIns="67831" bIns="12700" numCol="1" spcCol="1270" anchor="ctr" anchorCtr="0">
          <a:noAutofit/>
        </a:bodyPr>
        <a:lstStyle/>
        <a:p>
          <a:pPr marL="0" lvl="0" indent="0" algn="ctr" defTabSz="1955800">
            <a:lnSpc>
              <a:spcPct val="90000"/>
            </a:lnSpc>
            <a:spcBef>
              <a:spcPct val="0"/>
            </a:spcBef>
            <a:spcAft>
              <a:spcPct val="35000"/>
            </a:spcAft>
            <a:buNone/>
          </a:pPr>
          <a:r>
            <a:rPr lang="en-US" sz="4400" kern="1200"/>
            <a:t>1</a:t>
          </a:r>
        </a:p>
      </dsp:txBody>
      <dsp:txXfrm>
        <a:off x="728148" y="1457162"/>
        <a:ext cx="615204" cy="615204"/>
      </dsp:txXfrm>
    </dsp:sp>
    <dsp:sp modelId="{0457020B-6474-4C62-8614-38F56BEF780D}">
      <dsp:nvSpPr>
        <dsp:cNvPr id="0" name=""/>
        <dsp:cNvSpPr/>
      </dsp:nvSpPr>
      <dsp:spPr>
        <a:xfrm>
          <a:off x="0" y="3939769"/>
          <a:ext cx="2071501" cy="72"/>
        </a:xfrm>
        <a:prstGeom prst="rect">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w="12700" cap="rnd" cmpd="sng" algn="ctr">
          <a:solidFill>
            <a:schemeClr val="accent2">
              <a:hueOff val="-592857"/>
              <a:satOff val="2840"/>
              <a:lumOff val="262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5377E3B-C17C-4690-AEA9-A589A04AC899}">
      <dsp:nvSpPr>
        <dsp:cNvPr id="0" name=""/>
        <dsp:cNvSpPr/>
      </dsp:nvSpPr>
      <dsp:spPr>
        <a:xfrm>
          <a:off x="2278651" y="1039739"/>
          <a:ext cx="2071501" cy="2900101"/>
        </a:xfrm>
        <a:prstGeom prst="rect">
          <a:avLst/>
        </a:prstGeom>
        <a:solidFill>
          <a:schemeClr val="accent2">
            <a:tint val="40000"/>
            <a:alpha val="90000"/>
            <a:hueOff val="-2045920"/>
            <a:satOff val="22554"/>
            <a:lumOff val="2148"/>
            <a:alphaOff val="0"/>
          </a:schemeClr>
        </a:solidFill>
        <a:ln w="12700" cap="rnd" cmpd="sng" algn="ctr">
          <a:solidFill>
            <a:schemeClr val="accent2">
              <a:tint val="40000"/>
              <a:alpha val="90000"/>
              <a:hueOff val="-2045920"/>
              <a:satOff val="22554"/>
              <a:lumOff val="21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1502" tIns="330200" rIns="161502" bIns="330200" numCol="1" spcCol="1270" anchor="t" anchorCtr="0">
          <a:noAutofit/>
        </a:bodyPr>
        <a:lstStyle/>
        <a:p>
          <a:pPr marL="0" lvl="0" indent="0" algn="l" defTabSz="933450">
            <a:lnSpc>
              <a:spcPct val="90000"/>
            </a:lnSpc>
            <a:spcBef>
              <a:spcPct val="0"/>
            </a:spcBef>
            <a:spcAft>
              <a:spcPct val="35000"/>
            </a:spcAft>
            <a:buNone/>
          </a:pPr>
          <a:r>
            <a:rPr lang="en-US" sz="2100" kern="1200"/>
            <a:t>Batterer Accountability Specialist</a:t>
          </a:r>
        </a:p>
      </dsp:txBody>
      <dsp:txXfrm>
        <a:off x="2278651" y="2141778"/>
        <a:ext cx="2071501" cy="1740061"/>
      </dsp:txXfrm>
    </dsp:sp>
    <dsp:sp modelId="{DBE1E3F4-65EF-4D74-ABE0-DD23FC0B2CDD}">
      <dsp:nvSpPr>
        <dsp:cNvPr id="0" name=""/>
        <dsp:cNvSpPr/>
      </dsp:nvSpPr>
      <dsp:spPr>
        <a:xfrm>
          <a:off x="2879386" y="1329749"/>
          <a:ext cx="870030" cy="870030"/>
        </a:xfrm>
        <a:prstGeom prst="ellipse">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w="12700" cap="rnd" cmpd="sng" algn="ctr">
          <a:solidFill>
            <a:schemeClr val="accent2">
              <a:hueOff val="-1185714"/>
              <a:satOff val="5680"/>
              <a:lumOff val="5255"/>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7831" tIns="12700" rIns="67831" bIns="12700" numCol="1" spcCol="1270" anchor="ctr" anchorCtr="0">
          <a:noAutofit/>
        </a:bodyPr>
        <a:lstStyle/>
        <a:p>
          <a:pPr marL="0" lvl="0" indent="0" algn="ctr" defTabSz="1955800">
            <a:lnSpc>
              <a:spcPct val="90000"/>
            </a:lnSpc>
            <a:spcBef>
              <a:spcPct val="0"/>
            </a:spcBef>
            <a:spcAft>
              <a:spcPct val="35000"/>
            </a:spcAft>
            <a:buNone/>
          </a:pPr>
          <a:r>
            <a:rPr lang="en-US" sz="4400" kern="1200"/>
            <a:t>2</a:t>
          </a:r>
        </a:p>
      </dsp:txBody>
      <dsp:txXfrm>
        <a:off x="3006799" y="1457162"/>
        <a:ext cx="615204" cy="615204"/>
      </dsp:txXfrm>
    </dsp:sp>
    <dsp:sp modelId="{811E2D7C-6626-442B-B6BD-D6C71A06600D}">
      <dsp:nvSpPr>
        <dsp:cNvPr id="0" name=""/>
        <dsp:cNvSpPr/>
      </dsp:nvSpPr>
      <dsp:spPr>
        <a:xfrm>
          <a:off x="2278651" y="3939769"/>
          <a:ext cx="2071501" cy="72"/>
        </a:xfrm>
        <a:prstGeom prst="rect">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w="12700" cap="rnd" cmpd="sng" algn="ctr">
          <a:solidFill>
            <a:schemeClr val="accent2">
              <a:hueOff val="-1778572"/>
              <a:satOff val="8520"/>
              <a:lumOff val="7882"/>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4994B6C-1750-4A7F-AEBE-E184ED6B3299}">
      <dsp:nvSpPr>
        <dsp:cNvPr id="0" name=""/>
        <dsp:cNvSpPr/>
      </dsp:nvSpPr>
      <dsp:spPr>
        <a:xfrm>
          <a:off x="4557302" y="1039739"/>
          <a:ext cx="2071501" cy="2900101"/>
        </a:xfrm>
        <a:prstGeom prst="rect">
          <a:avLst/>
        </a:prstGeom>
        <a:solidFill>
          <a:schemeClr val="accent2">
            <a:tint val="40000"/>
            <a:alpha val="90000"/>
            <a:hueOff val="-4091839"/>
            <a:satOff val="45107"/>
            <a:lumOff val="4296"/>
            <a:alphaOff val="0"/>
          </a:schemeClr>
        </a:solidFill>
        <a:ln w="12700" cap="rnd" cmpd="sng" algn="ctr">
          <a:solidFill>
            <a:schemeClr val="accent2">
              <a:tint val="40000"/>
              <a:alpha val="90000"/>
              <a:hueOff val="-4091839"/>
              <a:satOff val="45107"/>
              <a:lumOff val="42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1502" tIns="330200" rIns="161502" bIns="330200" numCol="1" spcCol="1270" anchor="t" anchorCtr="0">
          <a:noAutofit/>
        </a:bodyPr>
        <a:lstStyle/>
        <a:p>
          <a:pPr marL="0" lvl="0" indent="0" algn="l" defTabSz="933450">
            <a:lnSpc>
              <a:spcPct val="90000"/>
            </a:lnSpc>
            <a:spcBef>
              <a:spcPct val="0"/>
            </a:spcBef>
            <a:spcAft>
              <a:spcPct val="35000"/>
            </a:spcAft>
            <a:buNone/>
          </a:pPr>
          <a:r>
            <a:rPr lang="en-US" sz="2100" kern="1200"/>
            <a:t>FAST</a:t>
          </a:r>
        </a:p>
      </dsp:txBody>
      <dsp:txXfrm>
        <a:off x="4557302" y="2141778"/>
        <a:ext cx="2071501" cy="1740061"/>
      </dsp:txXfrm>
    </dsp:sp>
    <dsp:sp modelId="{FFDE5827-AEAF-4C46-B029-031D54670284}">
      <dsp:nvSpPr>
        <dsp:cNvPr id="0" name=""/>
        <dsp:cNvSpPr/>
      </dsp:nvSpPr>
      <dsp:spPr>
        <a:xfrm>
          <a:off x="5158038" y="1329749"/>
          <a:ext cx="870030" cy="870030"/>
        </a:xfrm>
        <a:prstGeom prst="ellipse">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w="12700" cap="rnd" cmpd="sng" algn="ctr">
          <a:solidFill>
            <a:schemeClr val="accent2">
              <a:hueOff val="-2371429"/>
              <a:satOff val="11360"/>
              <a:lumOff val="1051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7831" tIns="12700" rIns="67831" bIns="12700" numCol="1" spcCol="1270" anchor="ctr" anchorCtr="0">
          <a:noAutofit/>
        </a:bodyPr>
        <a:lstStyle/>
        <a:p>
          <a:pPr marL="0" lvl="0" indent="0" algn="ctr" defTabSz="1955800">
            <a:lnSpc>
              <a:spcPct val="90000"/>
            </a:lnSpc>
            <a:spcBef>
              <a:spcPct val="0"/>
            </a:spcBef>
            <a:spcAft>
              <a:spcPct val="35000"/>
            </a:spcAft>
            <a:buNone/>
          </a:pPr>
          <a:r>
            <a:rPr lang="en-US" sz="4400" kern="1200"/>
            <a:t>3</a:t>
          </a:r>
        </a:p>
      </dsp:txBody>
      <dsp:txXfrm>
        <a:off x="5285451" y="1457162"/>
        <a:ext cx="615204" cy="615204"/>
      </dsp:txXfrm>
    </dsp:sp>
    <dsp:sp modelId="{AC6D3E22-E590-4993-BC65-CCC8DFE124EF}">
      <dsp:nvSpPr>
        <dsp:cNvPr id="0" name=""/>
        <dsp:cNvSpPr/>
      </dsp:nvSpPr>
      <dsp:spPr>
        <a:xfrm>
          <a:off x="4557302" y="3939769"/>
          <a:ext cx="2071501" cy="72"/>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w="12700" cap="rnd" cmpd="sng" algn="ctr">
          <a:solidFill>
            <a:schemeClr val="accent2">
              <a:hueOff val="-2964286"/>
              <a:satOff val="14200"/>
              <a:lumOff val="1313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68BAE-E24B-455A-8FD1-2C41680FB631}" type="datetimeFigureOut">
              <a:rPr lang="en-US" smtClean="0"/>
              <a:t>9/13/2019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62F32-2C62-4159-905A-4FDC37951A1D}" type="slidenum">
              <a:rPr lang="en-US" smtClean="0"/>
              <a:t>‹#›</a:t>
            </a:fld>
            <a:endParaRPr lang="en-US"/>
          </a:p>
        </p:txBody>
      </p:sp>
    </p:spTree>
    <p:extLst>
      <p:ext uri="{BB962C8B-B14F-4D97-AF65-F5344CB8AC3E}">
        <p14:creationId xmlns:p14="http://schemas.microsoft.com/office/powerpoint/2010/main" val="188178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idran.org/sub.cfm?contentID=88&amp;sectionid=4"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onlinelibrary.wiley.com/doi/10.1002/jts.20046/abstract" TargetMode="External"/><Relationship Id="rId4" Type="http://schemas.openxmlformats.org/officeDocument/2006/relationships/hyperlink" Target="http://books.wwnorton.com/books/detail.aspx?id=8949"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F5C6B0-F49A-43AC-8A75-47468C760AF8}" type="slidenum">
              <a:rPr lang="en-US" smtClean="0"/>
              <a:pPr/>
              <a:t>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90000"/>
              </a:lnSpc>
            </a:pPr>
            <a:endParaRPr lang="en-US"/>
          </a:p>
        </p:txBody>
      </p:sp>
    </p:spTree>
    <p:extLst>
      <p:ext uri="{BB962C8B-B14F-4D97-AF65-F5344CB8AC3E}">
        <p14:creationId xmlns:p14="http://schemas.microsoft.com/office/powerpoint/2010/main" val="2503837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04DF13D8-7F69-418F-B909-BB81530778C3}"/>
              </a:ext>
            </a:extLst>
          </p:cNvPr>
          <p:cNvSpPr>
            <a:spLocks noGrp="1" noChangeArrowheads="1"/>
          </p:cNvSpPr>
          <p:nvPr>
            <p:ph type="sldNum" sz="quarter" idx="5"/>
          </p:nvPr>
        </p:nvSpPr>
        <p:spPr>
          <a:ln/>
        </p:spPr>
        <p:txBody>
          <a:bodyPr/>
          <a:lstStyle/>
          <a:p>
            <a:fld id="{57E315EE-7CBB-415E-B233-081D88D4FE2B}" type="slidenum">
              <a:rPr lang="en-US" altLang="en-US"/>
              <a:pPr/>
              <a:t>18</a:t>
            </a:fld>
            <a:endParaRPr lang="en-US" altLang="en-US"/>
          </a:p>
        </p:txBody>
      </p:sp>
      <p:sp>
        <p:nvSpPr>
          <p:cNvPr id="164866" name="Rectangle 2">
            <a:extLst>
              <a:ext uri="{FF2B5EF4-FFF2-40B4-BE49-F238E27FC236}">
                <a16:creationId xmlns:a16="http://schemas.microsoft.com/office/drawing/2014/main" id="{F0C4E738-DA8E-43D0-91F8-9A3215F5B845}"/>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1CD32B1C-9AB3-4740-8E14-EBE5C46EF85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63702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893DDD-D2C2-4083-AB2D-BE072CEE22A6}" type="slidenum">
              <a:rPr lang="en-US"/>
              <a:pPr fontAlgn="base">
                <a:spcBef>
                  <a:spcPct val="0"/>
                </a:spcBef>
                <a:spcAft>
                  <a:spcPct val="0"/>
                </a:spcAft>
              </a:pPr>
              <a:t>29</a:t>
            </a:fld>
            <a:endParaRPr lang="en-US"/>
          </a:p>
        </p:txBody>
      </p:sp>
    </p:spTree>
    <p:extLst>
      <p:ext uri="{BB962C8B-B14F-4D97-AF65-F5344CB8AC3E}">
        <p14:creationId xmlns:p14="http://schemas.microsoft.com/office/powerpoint/2010/main" val="1657940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0113" eaLnBrk="0" hangingPunct="0">
              <a:defRPr sz="2400">
                <a:solidFill>
                  <a:schemeClr val="tx1"/>
                </a:solidFill>
                <a:latin typeface="Arial" charset="0"/>
                <a:ea typeface="ＭＳ Ｐゴシック" charset="0"/>
                <a:cs typeface="ＭＳ Ｐゴシック" charset="0"/>
              </a:defRPr>
            </a:lvl1pPr>
            <a:lvl2pPr marL="742950" indent="-285750" defTabSz="900113" eaLnBrk="0" hangingPunct="0">
              <a:defRPr sz="2400">
                <a:solidFill>
                  <a:schemeClr val="tx1"/>
                </a:solidFill>
                <a:latin typeface="Arial" charset="0"/>
                <a:ea typeface="ＭＳ Ｐゴシック" charset="0"/>
              </a:defRPr>
            </a:lvl2pPr>
            <a:lvl3pPr marL="1143000" indent="-228600" defTabSz="900113" eaLnBrk="0" hangingPunct="0">
              <a:defRPr sz="2400">
                <a:solidFill>
                  <a:schemeClr val="tx1"/>
                </a:solidFill>
                <a:latin typeface="Arial" charset="0"/>
                <a:ea typeface="ＭＳ Ｐゴシック" charset="0"/>
              </a:defRPr>
            </a:lvl3pPr>
            <a:lvl4pPr marL="1600200" indent="-228600" defTabSz="900113" eaLnBrk="0" hangingPunct="0">
              <a:defRPr sz="2400">
                <a:solidFill>
                  <a:schemeClr val="tx1"/>
                </a:solidFill>
                <a:latin typeface="Arial" charset="0"/>
                <a:ea typeface="ＭＳ Ｐゴシック" charset="0"/>
              </a:defRPr>
            </a:lvl4pPr>
            <a:lvl5pPr marL="2057400" indent="-228600" defTabSz="900113" eaLnBrk="0" hangingPunct="0">
              <a:defRPr sz="2400">
                <a:solidFill>
                  <a:schemeClr val="tx1"/>
                </a:solidFill>
                <a:latin typeface="Arial" charset="0"/>
                <a:ea typeface="ＭＳ Ｐゴシック" charset="0"/>
              </a:defRPr>
            </a:lvl5pPr>
            <a:lvl6pPr marL="2514600" indent="-228600" defTabSz="9001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01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01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01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E453E7-9756-934A-9A99-720D86E5E65F}" type="slidenum">
              <a:rPr lang="en-US" sz="1200"/>
              <a:pPr eaLnBrk="1" hangingPunct="1"/>
              <a:t>37</a:t>
            </a:fld>
            <a:endParaRPr lang="en-US" sz="1200"/>
          </a:p>
        </p:txBody>
      </p:sp>
      <p:sp>
        <p:nvSpPr>
          <p:cNvPr id="32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990" tIns="44996" rIns="89990" bIns="44996" anchor="b"/>
          <a:lstStyle>
            <a:lvl1pPr defTabSz="917575" eaLnBrk="0" hangingPunct="0">
              <a:defRPr sz="2400">
                <a:solidFill>
                  <a:schemeClr val="tx1"/>
                </a:solidFill>
                <a:latin typeface="Arial" charset="0"/>
                <a:ea typeface="ＭＳ Ｐゴシック" charset="0"/>
                <a:cs typeface="ＭＳ Ｐゴシック" charset="0"/>
              </a:defRPr>
            </a:lvl1pPr>
            <a:lvl2pPr marL="742950" indent="-285750" defTabSz="917575" eaLnBrk="0" hangingPunct="0">
              <a:defRPr sz="2400">
                <a:solidFill>
                  <a:schemeClr val="tx1"/>
                </a:solidFill>
                <a:latin typeface="Arial" charset="0"/>
                <a:ea typeface="ＭＳ Ｐゴシック" charset="0"/>
              </a:defRPr>
            </a:lvl2pPr>
            <a:lvl3pPr marL="1143000" indent="-228600" defTabSz="917575" eaLnBrk="0" hangingPunct="0">
              <a:defRPr sz="2400">
                <a:solidFill>
                  <a:schemeClr val="tx1"/>
                </a:solidFill>
                <a:latin typeface="Arial" charset="0"/>
                <a:ea typeface="ＭＳ Ｐゴシック" charset="0"/>
              </a:defRPr>
            </a:lvl3pPr>
            <a:lvl4pPr marL="1600200" indent="-228600" defTabSz="917575" eaLnBrk="0" hangingPunct="0">
              <a:defRPr sz="2400">
                <a:solidFill>
                  <a:schemeClr val="tx1"/>
                </a:solidFill>
                <a:latin typeface="Arial" charset="0"/>
                <a:ea typeface="ＭＳ Ｐゴシック" charset="0"/>
              </a:defRPr>
            </a:lvl4pPr>
            <a:lvl5pPr marL="2057400" indent="-228600" defTabSz="917575" eaLnBrk="0" hangingPunct="0">
              <a:defRPr sz="2400">
                <a:solidFill>
                  <a:schemeClr val="tx1"/>
                </a:solidFill>
                <a:latin typeface="Arial" charset="0"/>
                <a:ea typeface="ＭＳ Ｐゴシック" charset="0"/>
              </a:defRPr>
            </a:lvl5pPr>
            <a:lvl6pPr marL="2514600" indent="-228600" defTabSz="9175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75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75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7575"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6F337A4-BAB4-FD48-88DA-3E37437A2D18}" type="slidenum">
              <a:rPr lang="en-US" sz="1200"/>
              <a:pPr algn="r" eaLnBrk="1" hangingPunct="1"/>
              <a:t>37</a:t>
            </a:fld>
            <a:endParaRPr lang="en-US" sz="1200"/>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636261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75" eaLnBrk="0" hangingPunct="0">
              <a:defRPr>
                <a:solidFill>
                  <a:schemeClr val="tx1"/>
                </a:solidFill>
                <a:latin typeface="Century Gothic" charset="0"/>
                <a:ea typeface="ＭＳ Ｐゴシック" charset="0"/>
              </a:defRPr>
            </a:lvl1pPr>
            <a:lvl2pPr marL="742950" indent="-285750" defTabSz="917575" eaLnBrk="0" hangingPunct="0">
              <a:defRPr>
                <a:solidFill>
                  <a:schemeClr val="tx1"/>
                </a:solidFill>
                <a:latin typeface="Century Gothic" charset="0"/>
                <a:ea typeface="ＭＳ Ｐゴシック" charset="0"/>
              </a:defRPr>
            </a:lvl2pPr>
            <a:lvl3pPr marL="1143000" indent="-228600" defTabSz="917575" eaLnBrk="0" hangingPunct="0">
              <a:defRPr>
                <a:solidFill>
                  <a:schemeClr val="tx1"/>
                </a:solidFill>
                <a:latin typeface="Century Gothic" charset="0"/>
                <a:ea typeface="ＭＳ Ｐゴシック" charset="0"/>
              </a:defRPr>
            </a:lvl3pPr>
            <a:lvl4pPr marL="1600200" indent="-228600" defTabSz="917575" eaLnBrk="0" hangingPunct="0">
              <a:defRPr>
                <a:solidFill>
                  <a:schemeClr val="tx1"/>
                </a:solidFill>
                <a:latin typeface="Century Gothic" charset="0"/>
                <a:ea typeface="ＭＳ Ｐゴシック" charset="0"/>
              </a:defRPr>
            </a:lvl4pPr>
            <a:lvl5pPr marL="2057400" indent="-228600" defTabSz="917575" eaLnBrk="0" hangingPunct="0">
              <a:defRPr>
                <a:solidFill>
                  <a:schemeClr val="tx1"/>
                </a:solidFill>
                <a:latin typeface="Century Gothic" charset="0"/>
                <a:ea typeface="ＭＳ Ｐゴシック" charset="0"/>
              </a:defRPr>
            </a:lvl5pPr>
            <a:lvl6pPr marL="2514600" indent="-228600" defTabSz="917575" eaLnBrk="0" fontAlgn="base" hangingPunct="0">
              <a:spcBef>
                <a:spcPct val="0"/>
              </a:spcBef>
              <a:spcAft>
                <a:spcPct val="0"/>
              </a:spcAft>
              <a:defRPr>
                <a:solidFill>
                  <a:schemeClr val="tx1"/>
                </a:solidFill>
                <a:latin typeface="Century Gothic" charset="0"/>
                <a:ea typeface="ＭＳ Ｐゴシック" charset="0"/>
              </a:defRPr>
            </a:lvl6pPr>
            <a:lvl7pPr marL="2971800" indent="-228600" defTabSz="917575" eaLnBrk="0" fontAlgn="base" hangingPunct="0">
              <a:spcBef>
                <a:spcPct val="0"/>
              </a:spcBef>
              <a:spcAft>
                <a:spcPct val="0"/>
              </a:spcAft>
              <a:defRPr>
                <a:solidFill>
                  <a:schemeClr val="tx1"/>
                </a:solidFill>
                <a:latin typeface="Century Gothic" charset="0"/>
                <a:ea typeface="ＭＳ Ｐゴシック" charset="0"/>
              </a:defRPr>
            </a:lvl7pPr>
            <a:lvl8pPr marL="3429000" indent="-228600" defTabSz="917575" eaLnBrk="0" fontAlgn="base" hangingPunct="0">
              <a:spcBef>
                <a:spcPct val="0"/>
              </a:spcBef>
              <a:spcAft>
                <a:spcPct val="0"/>
              </a:spcAft>
              <a:defRPr>
                <a:solidFill>
                  <a:schemeClr val="tx1"/>
                </a:solidFill>
                <a:latin typeface="Century Gothic" charset="0"/>
                <a:ea typeface="ＭＳ Ｐゴシック" charset="0"/>
              </a:defRPr>
            </a:lvl8pPr>
            <a:lvl9pPr marL="3886200" indent="-228600" defTabSz="917575" eaLnBrk="0" fontAlgn="base" hangingPunct="0">
              <a:spcBef>
                <a:spcPct val="0"/>
              </a:spcBef>
              <a:spcAft>
                <a:spcPct val="0"/>
              </a:spcAft>
              <a:defRPr>
                <a:solidFill>
                  <a:schemeClr val="tx1"/>
                </a:solidFill>
                <a:latin typeface="Century Gothic" charset="0"/>
                <a:ea typeface="ＭＳ Ｐゴシック" charset="0"/>
              </a:defRPr>
            </a:lvl9pPr>
          </a:lstStyle>
          <a:p>
            <a:pPr eaLnBrk="1" hangingPunct="1"/>
            <a:fld id="{3525EAA2-5C2F-AC4A-A93D-D8D37F3169D0}" type="slidenum">
              <a:rPr lang="en-US">
                <a:latin typeface="Arial" charset="0"/>
              </a:rPr>
              <a:pPr eaLnBrk="1" hangingPunct="1"/>
              <a:t>38</a:t>
            </a:fld>
            <a:endParaRPr lang="en-US">
              <a:latin typeface="Arial" charset="0"/>
            </a:endParaRPr>
          </a:p>
        </p:txBody>
      </p:sp>
      <p:sp>
        <p:nvSpPr>
          <p:cNvPr id="62467"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705" tIns="45853" rIns="91705" bIns="45853" anchor="b"/>
          <a:lstStyle>
            <a:lvl1pPr defTabSz="917575" eaLnBrk="0" hangingPunct="0">
              <a:defRPr>
                <a:solidFill>
                  <a:schemeClr val="tx1"/>
                </a:solidFill>
                <a:latin typeface="Century Gothic" charset="0"/>
                <a:ea typeface="ＭＳ Ｐゴシック" charset="0"/>
              </a:defRPr>
            </a:lvl1pPr>
            <a:lvl2pPr marL="742950" indent="-285750" defTabSz="917575" eaLnBrk="0" hangingPunct="0">
              <a:defRPr>
                <a:solidFill>
                  <a:schemeClr val="tx1"/>
                </a:solidFill>
                <a:latin typeface="Century Gothic" charset="0"/>
                <a:ea typeface="ＭＳ Ｐゴシック" charset="0"/>
              </a:defRPr>
            </a:lvl2pPr>
            <a:lvl3pPr marL="1143000" indent="-228600" defTabSz="917575" eaLnBrk="0" hangingPunct="0">
              <a:defRPr>
                <a:solidFill>
                  <a:schemeClr val="tx1"/>
                </a:solidFill>
                <a:latin typeface="Century Gothic" charset="0"/>
                <a:ea typeface="ＭＳ Ｐゴシック" charset="0"/>
              </a:defRPr>
            </a:lvl3pPr>
            <a:lvl4pPr marL="1600200" indent="-228600" defTabSz="917575" eaLnBrk="0" hangingPunct="0">
              <a:defRPr>
                <a:solidFill>
                  <a:schemeClr val="tx1"/>
                </a:solidFill>
                <a:latin typeface="Century Gothic" charset="0"/>
                <a:ea typeface="ＭＳ Ｐゴシック" charset="0"/>
              </a:defRPr>
            </a:lvl4pPr>
            <a:lvl5pPr marL="2057400" indent="-228600" defTabSz="917575" eaLnBrk="0" hangingPunct="0">
              <a:defRPr>
                <a:solidFill>
                  <a:schemeClr val="tx1"/>
                </a:solidFill>
                <a:latin typeface="Century Gothic" charset="0"/>
                <a:ea typeface="ＭＳ Ｐゴシック" charset="0"/>
              </a:defRPr>
            </a:lvl5pPr>
            <a:lvl6pPr marL="2514600" indent="-228600" defTabSz="917575" eaLnBrk="0" fontAlgn="base" hangingPunct="0">
              <a:spcBef>
                <a:spcPct val="0"/>
              </a:spcBef>
              <a:spcAft>
                <a:spcPct val="0"/>
              </a:spcAft>
              <a:defRPr>
                <a:solidFill>
                  <a:schemeClr val="tx1"/>
                </a:solidFill>
                <a:latin typeface="Century Gothic" charset="0"/>
                <a:ea typeface="ＭＳ Ｐゴシック" charset="0"/>
              </a:defRPr>
            </a:lvl6pPr>
            <a:lvl7pPr marL="2971800" indent="-228600" defTabSz="917575" eaLnBrk="0" fontAlgn="base" hangingPunct="0">
              <a:spcBef>
                <a:spcPct val="0"/>
              </a:spcBef>
              <a:spcAft>
                <a:spcPct val="0"/>
              </a:spcAft>
              <a:defRPr>
                <a:solidFill>
                  <a:schemeClr val="tx1"/>
                </a:solidFill>
                <a:latin typeface="Century Gothic" charset="0"/>
                <a:ea typeface="ＭＳ Ｐゴシック" charset="0"/>
              </a:defRPr>
            </a:lvl7pPr>
            <a:lvl8pPr marL="3429000" indent="-228600" defTabSz="917575" eaLnBrk="0" fontAlgn="base" hangingPunct="0">
              <a:spcBef>
                <a:spcPct val="0"/>
              </a:spcBef>
              <a:spcAft>
                <a:spcPct val="0"/>
              </a:spcAft>
              <a:defRPr>
                <a:solidFill>
                  <a:schemeClr val="tx1"/>
                </a:solidFill>
                <a:latin typeface="Century Gothic" charset="0"/>
                <a:ea typeface="ＭＳ Ｐゴシック" charset="0"/>
              </a:defRPr>
            </a:lvl8pPr>
            <a:lvl9pPr marL="3886200" indent="-228600" defTabSz="917575" eaLnBrk="0" fontAlgn="base" hangingPunct="0">
              <a:spcBef>
                <a:spcPct val="0"/>
              </a:spcBef>
              <a:spcAft>
                <a:spcPct val="0"/>
              </a:spcAft>
              <a:defRPr>
                <a:solidFill>
                  <a:schemeClr val="tx1"/>
                </a:solidFill>
                <a:latin typeface="Century Gothic" charset="0"/>
                <a:ea typeface="ＭＳ Ｐゴシック" charset="0"/>
              </a:defRPr>
            </a:lvl9pPr>
          </a:lstStyle>
          <a:p>
            <a:pPr algn="r" eaLnBrk="1" hangingPunct="1"/>
            <a:fld id="{EA132395-8ED6-7348-9795-8D41E9357F73}" type="slidenum">
              <a:rPr lang="en-US" sz="1200">
                <a:latin typeface="Arial" charset="0"/>
              </a:rPr>
              <a:pPr algn="r" eaLnBrk="1" hangingPunct="1"/>
              <a:t>38</a:t>
            </a:fld>
            <a:endParaRPr lang="en-US" sz="1200">
              <a:latin typeface="Arial" charset="0"/>
            </a:endParaRPr>
          </a:p>
        </p:txBody>
      </p:sp>
      <p:sp>
        <p:nvSpPr>
          <p:cNvPr id="62468" name="Rectangle 2"/>
          <p:cNvSpPr>
            <a:spLocks noGrp="1" noRot="1" noChangeAspect="1" noChangeArrowheads="1" noTextEdit="1"/>
          </p:cNvSpPr>
          <p:nvPr>
            <p:ph type="sldImg"/>
          </p:nvPr>
        </p:nvSpPr>
        <p:spPr>
          <a:xfrm>
            <a:off x="381000" y="685800"/>
            <a:ext cx="6096000" cy="3429000"/>
          </a:xfrm>
          <a:ln/>
        </p:spPr>
      </p:sp>
      <p:sp>
        <p:nvSpPr>
          <p:cNvPr id="62469"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b="1" dirty="0">
              <a:latin typeface="Arial" charset="0"/>
            </a:endParaRPr>
          </a:p>
        </p:txBody>
      </p:sp>
    </p:spTree>
    <p:extLst>
      <p:ext uri="{BB962C8B-B14F-4D97-AF65-F5344CB8AC3E}">
        <p14:creationId xmlns:p14="http://schemas.microsoft.com/office/powerpoint/2010/main" val="2976245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617F66B-2F0C-41F1-AAFA-EC3C09D2A9B2}"/>
              </a:ext>
            </a:extLst>
          </p:cNvPr>
          <p:cNvSpPr>
            <a:spLocks noGrp="1" noRot="1" noChangeAspect="1" noTextEdit="1"/>
          </p:cNvSpPr>
          <p:nvPr>
            <p:ph type="sldImg"/>
          </p:nvPr>
        </p:nvSpPr>
        <p:spPr>
          <a:xfrm>
            <a:off x="1731963" y="304800"/>
            <a:ext cx="2708275" cy="1524000"/>
          </a:xfrm>
          <a:ln/>
        </p:spPr>
      </p:sp>
      <p:sp>
        <p:nvSpPr>
          <p:cNvPr id="27651" name="Notes Placeholder 2">
            <a:extLst>
              <a:ext uri="{FF2B5EF4-FFF2-40B4-BE49-F238E27FC236}">
                <a16:creationId xmlns:a16="http://schemas.microsoft.com/office/drawing/2014/main" id="{88A38267-45F4-4AFE-AFDD-19F5C4CBCE6F}"/>
              </a:ext>
            </a:extLst>
          </p:cNvPr>
          <p:cNvSpPr>
            <a:spLocks noGrp="1"/>
          </p:cNvSpPr>
          <p:nvPr>
            <p:ph type="body" idx="1"/>
          </p:nvPr>
        </p:nvSpPr>
        <p:spPr>
          <a:xfrm>
            <a:off x="685800" y="1981200"/>
            <a:ext cx="5486400" cy="655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Cumulative emotional, psychological and spiritual wounding, over the lifespan and across generations, emanating from massive group trauma experiences. </a:t>
            </a:r>
            <a:endParaRPr lang="en-US" altLang="en-US" sz="1000" b="1">
              <a:latin typeface="Arial" panose="020B0604020202020204" pitchFamily="34" charset="0"/>
            </a:endParaRPr>
          </a:p>
          <a:p>
            <a:pPr>
              <a:buFontTx/>
              <a:buChar char="•"/>
            </a:pPr>
            <a:r>
              <a:rPr lang="en-US" altLang="en-US" b="1">
                <a:latin typeface="Arial" panose="020B0604020202020204" pitchFamily="34" charset="0"/>
              </a:rPr>
              <a:t>Individual: </a:t>
            </a:r>
            <a:r>
              <a:rPr lang="en-US" altLang="en-US">
                <a:latin typeface="Arial" panose="020B0604020202020204" pitchFamily="34" charset="0"/>
              </a:rPr>
              <a:t>As a concept, trauma theory incorporates both the external experience (what happened to the person) and the unique individual response to what happened. This understanding has transformed the way systems work with survivors. </a:t>
            </a:r>
          </a:p>
          <a:p>
            <a:pPr>
              <a:buFontTx/>
              <a:buChar char="•"/>
            </a:pPr>
            <a:r>
              <a:rPr lang="en-US" altLang="en-US">
                <a:latin typeface="Arial" panose="020B0604020202020204" pitchFamily="34" charset="0"/>
              </a:rPr>
              <a:t>Trauma is the </a:t>
            </a:r>
            <a:r>
              <a:rPr lang="en-US" altLang="en-US" b="1">
                <a:latin typeface="Arial" panose="020B0604020202020204" pitchFamily="34" charset="0"/>
              </a:rPr>
              <a:t>unique individual experience </a:t>
            </a:r>
            <a:r>
              <a:rPr lang="en-US" altLang="en-US">
                <a:latin typeface="Arial" panose="020B0604020202020204" pitchFamily="34" charset="0"/>
              </a:rPr>
              <a:t>of an event or enduring condition in which the individual experiences, witnesses, hears about occurring to close friend or relative), a threat to life or to her or his psychic or bodily integrity (including sexual violation), and experiences intense fear, helplessness, or horror. For children, the threat to their parent or primary caregiver is an additional source of trauma.</a:t>
            </a:r>
          </a:p>
          <a:p>
            <a:pPr>
              <a:buFontTx/>
              <a:buChar char="•"/>
            </a:pPr>
            <a:r>
              <a:rPr lang="en-US" altLang="en-US">
                <a:latin typeface="Arial" panose="020B0604020202020204" pitchFamily="34" charset="0"/>
              </a:rPr>
              <a:t>DSMV – Also, </a:t>
            </a:r>
            <a:r>
              <a:rPr lang="en-US" altLang="en-US" b="1">
                <a:latin typeface="Arial" panose="020B0604020202020204" pitchFamily="34" charset="0"/>
              </a:rPr>
              <a:t>Experiencing repeated or extreme exposure to aversive details </a:t>
            </a:r>
            <a:r>
              <a:rPr lang="en-US" altLang="en-US">
                <a:latin typeface="Arial" panose="020B0604020202020204" pitchFamily="34" charset="0"/>
              </a:rPr>
              <a:t>of the event(s) (e.g. first responders collecting body parts; police officers repeatedly exposed to details of child abuse); does not apply to exposure through electronic media, television, movies, or pictures, unless this exposure is work related.</a:t>
            </a:r>
          </a:p>
          <a:p>
            <a:pPr>
              <a:buFontTx/>
              <a:buChar char="•"/>
            </a:pPr>
            <a:r>
              <a:rPr lang="en-US" altLang="en-US">
                <a:latin typeface="Arial" panose="020B0604020202020204" pitchFamily="34" charset="0"/>
              </a:rPr>
              <a:t>A key aspect of what makes something traumatic is that the </a:t>
            </a:r>
            <a:r>
              <a:rPr lang="en-US" altLang="en-US" b="1">
                <a:latin typeface="Arial" panose="020B0604020202020204" pitchFamily="34" charset="0"/>
              </a:rPr>
              <a:t>individual’s coping capacity and/or ability to integrate their emotional expe</a:t>
            </a:r>
            <a:r>
              <a:rPr lang="en-US" altLang="en-US">
                <a:latin typeface="Arial" panose="020B0604020202020204" pitchFamily="34" charset="0"/>
              </a:rPr>
              <a:t>rience is overwhelmed. </a:t>
            </a:r>
            <a:r>
              <a:rPr lang="en-US" altLang="en-US" u="sng">
                <a:latin typeface="Arial" panose="020B0604020202020204" pitchFamily="34" charset="0"/>
                <a:hlinkClick r:id="rId3"/>
              </a:rPr>
              <a:t>Giller</a:t>
            </a:r>
            <a:r>
              <a:rPr lang="en-US" altLang="en-US">
                <a:latin typeface="Arial" panose="020B0604020202020204" pitchFamily="34" charset="0"/>
                <a:hlinkClick r:id="rId3"/>
              </a:rPr>
              <a:t>, </a:t>
            </a:r>
            <a:r>
              <a:rPr lang="en-US" altLang="en-US" u="sng">
                <a:latin typeface="Arial" panose="020B0604020202020204" pitchFamily="34" charset="0"/>
                <a:hlinkClick r:id="rId3"/>
              </a:rPr>
              <a:t>1999</a:t>
            </a:r>
            <a:r>
              <a:rPr lang="en-US" altLang="en-US">
                <a:latin typeface="Arial" panose="020B0604020202020204" pitchFamily="34" charset="0"/>
              </a:rPr>
              <a:t>; </a:t>
            </a:r>
            <a:r>
              <a:rPr lang="en-US" altLang="en-US" u="sng">
                <a:latin typeface="Arial" panose="020B0604020202020204" pitchFamily="34" charset="0"/>
                <a:hlinkClick r:id="rId4"/>
              </a:rPr>
              <a:t>Pearlman &amp; Saakvitne 1995</a:t>
            </a:r>
            <a:r>
              <a:rPr lang="en-US" altLang="en-US">
                <a:latin typeface="Arial" panose="020B0604020202020204" pitchFamily="34" charset="0"/>
              </a:rPr>
              <a:t>; </a:t>
            </a:r>
            <a:r>
              <a:rPr lang="en-US" altLang="en-US" u="sng">
                <a:latin typeface="Arial" panose="020B0604020202020204" pitchFamily="34" charset="0"/>
                <a:hlinkClick r:id="rId5"/>
              </a:rPr>
              <a:t>van der Kolk &amp; Courtois 2005</a:t>
            </a:r>
            <a:r>
              <a:rPr lang="en-US" altLang="en-US">
                <a:latin typeface="Arial" panose="020B0604020202020204" pitchFamily="34" charset="0"/>
              </a:rPr>
              <a:t>)</a:t>
            </a:r>
          </a:p>
          <a:p>
            <a:pPr>
              <a:buFontTx/>
              <a:buChar char="•"/>
            </a:pPr>
            <a:r>
              <a:rPr lang="en-US" altLang="en-US">
                <a:latin typeface="Arial" panose="020B0604020202020204" pitchFamily="34" charset="0"/>
              </a:rPr>
              <a:t>Trauma often impacts individuals in multiple domains, including the physical, social, emotional, and/or spiritual (and can have long-term relational, environmental, health, and mental health consequences).</a:t>
            </a:r>
          </a:p>
          <a:p>
            <a:pPr>
              <a:buFontTx/>
              <a:buChar char="•"/>
            </a:pPr>
            <a:r>
              <a:rPr lang="en-US" altLang="en-US" b="1">
                <a:latin typeface="Arial" panose="020B0604020202020204" pitchFamily="34" charset="0"/>
              </a:rPr>
              <a:t>Collective: As you know, cultural and historical trauma can impact individuals and communities across generations. </a:t>
            </a:r>
            <a:r>
              <a:rPr lang="en-US" altLang="en-US">
                <a:latin typeface="Arial" panose="020B0604020202020204" pitchFamily="34" charset="0"/>
              </a:rPr>
              <a:t>Culture can influence the types of trauma people experience, how people interpret their experiences, how they express (or don’t express) their pain, the resources and constraints available to them and what they find supportive and healing. Attending to cultural considerations is an essential part of being trauma-informed. There are many different definitions of trauma. What’s important for this conversation is that every person’s experience is unique as is what it means to them. What survivors do to cope is often remarkable and, just as often, is misunderstood. Nonetheless, one of the key effects of trauma is the dysregulation of our stress response systems. </a:t>
            </a:r>
          </a:p>
          <a:p>
            <a:endParaRPr lang="en-US" altLang="en-US" b="1">
              <a:latin typeface="Arial" panose="020B0604020202020204" pitchFamily="34" charset="0"/>
            </a:endParaRPr>
          </a:p>
          <a:p>
            <a:endParaRPr lang="en-US" altLang="en-US" b="1">
              <a:latin typeface="Arial" panose="020B0604020202020204" pitchFamily="34" charset="0"/>
            </a:endParaRPr>
          </a:p>
        </p:txBody>
      </p:sp>
      <p:sp>
        <p:nvSpPr>
          <p:cNvPr id="27652" name="Slide Number Placeholder 3">
            <a:extLst>
              <a:ext uri="{FF2B5EF4-FFF2-40B4-BE49-F238E27FC236}">
                <a16:creationId xmlns:a16="http://schemas.microsoft.com/office/drawing/2014/main" id="{167BBA95-E785-4E96-8A8B-635F31E6C2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A4EBF5B-980E-491C-9FC0-8D7E59CF76FF}" type="slidenum">
              <a:rPr lang="en-US" altLang="en-US"/>
              <a:pPr/>
              <a:t>39</a:t>
            </a:fld>
            <a:endParaRPr lang="en-US" altLang="en-US"/>
          </a:p>
        </p:txBody>
      </p:sp>
    </p:spTree>
    <p:extLst>
      <p:ext uri="{BB962C8B-B14F-4D97-AF65-F5344CB8AC3E}">
        <p14:creationId xmlns:p14="http://schemas.microsoft.com/office/powerpoint/2010/main" val="3558486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E455A818-EAD6-409E-B95C-58AFBC40B4FA}"/>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59DDEC23-E2F6-4E2E-9F11-E057B000977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9636" name="Header Placeholder 3">
            <a:extLst>
              <a:ext uri="{FF2B5EF4-FFF2-40B4-BE49-F238E27FC236}">
                <a16:creationId xmlns:a16="http://schemas.microsoft.com/office/drawing/2014/main" id="{E464ABEF-C078-47AB-A2E9-BE8BA1DDA433}"/>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Tree>
    <p:extLst>
      <p:ext uri="{BB962C8B-B14F-4D97-AF65-F5344CB8AC3E}">
        <p14:creationId xmlns:p14="http://schemas.microsoft.com/office/powerpoint/2010/main" val="236885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75ABAAB-317C-469F-A3AC-9697AD49AA4B}"/>
              </a:ext>
            </a:extLst>
          </p:cNvPr>
          <p:cNvSpPr>
            <a:spLocks noGrp="1" noRot="1" noChangeAspect="1" noChangeArrowheads="1" noTextEdit="1"/>
          </p:cNvSpPr>
          <p:nvPr>
            <p:ph type="sldImg"/>
          </p:nvPr>
        </p:nvSpPr>
        <p:spPr>
          <a:xfrm>
            <a:off x="1506538" y="381000"/>
            <a:ext cx="4197350" cy="2362200"/>
          </a:xfrm>
          <a:ln/>
        </p:spPr>
      </p:sp>
      <p:sp>
        <p:nvSpPr>
          <p:cNvPr id="71683" name="Rectangle 3">
            <a:extLst>
              <a:ext uri="{FF2B5EF4-FFF2-40B4-BE49-F238E27FC236}">
                <a16:creationId xmlns:a16="http://schemas.microsoft.com/office/drawing/2014/main" id="{45E797FD-7F45-4B5A-9113-19F32028CD2E}"/>
              </a:ext>
            </a:extLst>
          </p:cNvPr>
          <p:cNvSpPr>
            <a:spLocks noGrp="1" noChangeArrowheads="1"/>
          </p:cNvSpPr>
          <p:nvPr>
            <p:ph type="body" idx="1"/>
          </p:nvPr>
        </p:nvSpPr>
        <p:spPr>
          <a:xfrm>
            <a:off x="609600" y="2819400"/>
            <a:ext cx="56388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b="1">
              <a:latin typeface="Arial" panose="020B0604020202020204" pitchFamily="34" charset="0"/>
              <a:cs typeface="Arial" panose="020B0604020202020204" pitchFamily="34" charset="0"/>
            </a:endParaRPr>
          </a:p>
        </p:txBody>
      </p:sp>
      <p:sp>
        <p:nvSpPr>
          <p:cNvPr id="71684" name="Header Placeholder 1">
            <a:extLst>
              <a:ext uri="{FF2B5EF4-FFF2-40B4-BE49-F238E27FC236}">
                <a16:creationId xmlns:a16="http://schemas.microsoft.com/office/drawing/2014/main" id="{273FD38E-32F3-4985-88CC-584D9F2D243D}"/>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Tree>
    <p:extLst>
      <p:ext uri="{BB962C8B-B14F-4D97-AF65-F5344CB8AC3E}">
        <p14:creationId xmlns:p14="http://schemas.microsoft.com/office/powerpoint/2010/main" val="1023445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E941AA0-F585-44F1-89F3-3D81882EB965}"/>
              </a:ext>
            </a:extLst>
          </p:cNvPr>
          <p:cNvSpPr>
            <a:spLocks noGrp="1" noRot="1" noChangeAspect="1" noChangeArrowheads="1" noTextEdit="1"/>
          </p:cNvSpPr>
          <p:nvPr>
            <p:ph type="sldImg"/>
          </p:nvPr>
        </p:nvSpPr>
        <p:spPr>
          <a:xfrm>
            <a:off x="1208088" y="381000"/>
            <a:ext cx="4818062" cy="2711450"/>
          </a:xfrm>
          <a:ln/>
        </p:spPr>
      </p:sp>
      <p:sp>
        <p:nvSpPr>
          <p:cNvPr id="73731" name="Rectangle 3">
            <a:extLst>
              <a:ext uri="{FF2B5EF4-FFF2-40B4-BE49-F238E27FC236}">
                <a16:creationId xmlns:a16="http://schemas.microsoft.com/office/drawing/2014/main" id="{63A8DD6C-DEB5-4A9F-9E4E-838A8A03677A}"/>
              </a:ext>
            </a:extLst>
          </p:cNvPr>
          <p:cNvSpPr>
            <a:spLocks noGrp="1" noChangeArrowheads="1"/>
          </p:cNvSpPr>
          <p:nvPr>
            <p:ph type="body" idx="1"/>
          </p:nvPr>
        </p:nvSpPr>
        <p:spPr>
          <a:xfrm>
            <a:off x="762000" y="3124200"/>
            <a:ext cx="55626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80000"/>
              </a:lnSpc>
              <a:buFontTx/>
              <a:buChar char="•"/>
            </a:pPr>
            <a:endParaRPr lang="en-US" altLang="en-US" sz="1100" b="1">
              <a:latin typeface="Century Gothic" panose="020B0502020202020204" pitchFamily="34" charset="0"/>
            </a:endParaRPr>
          </a:p>
        </p:txBody>
      </p:sp>
      <p:sp>
        <p:nvSpPr>
          <p:cNvPr id="73732" name="Header Placeholder 1">
            <a:extLst>
              <a:ext uri="{FF2B5EF4-FFF2-40B4-BE49-F238E27FC236}">
                <a16:creationId xmlns:a16="http://schemas.microsoft.com/office/drawing/2014/main" id="{CAB86619-E6BB-4BFA-A635-F72F27140BAB}"/>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Tree>
    <p:extLst>
      <p:ext uri="{BB962C8B-B14F-4D97-AF65-F5344CB8AC3E}">
        <p14:creationId xmlns:p14="http://schemas.microsoft.com/office/powerpoint/2010/main" val="4132809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0A03730F-0921-444E-BF1A-5F1E0BADE8B4}"/>
              </a:ext>
            </a:extLst>
          </p:cNvPr>
          <p:cNvSpPr>
            <a:spLocks noGrp="1" noRot="1" noChangeAspect="1" noChangeArrowheads="1" noTextEdit="1"/>
          </p:cNvSpPr>
          <p:nvPr>
            <p:ph type="sldImg"/>
          </p:nvPr>
        </p:nvSpPr>
        <p:spPr>
          <a:xfrm>
            <a:off x="1058863" y="449263"/>
            <a:ext cx="4662487" cy="2624137"/>
          </a:xfrm>
          <a:ln/>
        </p:spPr>
      </p:sp>
      <p:sp>
        <p:nvSpPr>
          <p:cNvPr id="75779" name="Rectangle 3">
            <a:extLst>
              <a:ext uri="{FF2B5EF4-FFF2-40B4-BE49-F238E27FC236}">
                <a16:creationId xmlns:a16="http://schemas.microsoft.com/office/drawing/2014/main" id="{2B1835D7-8971-404E-9F07-9F9F0E6BE528}"/>
              </a:ext>
            </a:extLst>
          </p:cNvPr>
          <p:cNvSpPr>
            <a:spLocks noGrp="1" noChangeArrowheads="1"/>
          </p:cNvSpPr>
          <p:nvPr>
            <p:ph type="body" idx="1"/>
          </p:nvPr>
        </p:nvSpPr>
        <p:spPr>
          <a:xfrm>
            <a:off x="685800" y="3352800"/>
            <a:ext cx="54864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b="1">
              <a:latin typeface="Arial" panose="020B0604020202020204" pitchFamily="34" charset="0"/>
            </a:endParaRPr>
          </a:p>
        </p:txBody>
      </p:sp>
      <p:sp>
        <p:nvSpPr>
          <p:cNvPr id="75780" name="Header Placeholder 1">
            <a:extLst>
              <a:ext uri="{FF2B5EF4-FFF2-40B4-BE49-F238E27FC236}">
                <a16:creationId xmlns:a16="http://schemas.microsoft.com/office/drawing/2014/main" id="{4DCD0D8F-DA08-45D1-ADF1-49A96C542CD7}"/>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Tree>
    <p:extLst>
      <p:ext uri="{BB962C8B-B14F-4D97-AF65-F5344CB8AC3E}">
        <p14:creationId xmlns:p14="http://schemas.microsoft.com/office/powerpoint/2010/main" val="4247797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289CA9-0660-5647-AB69-52EE27423A25}" type="slidenum">
              <a:rPr lang="en-US" smtClean="0"/>
              <a:pPr>
                <a:defRPr/>
              </a:pPr>
              <a:t>52</a:t>
            </a:fld>
            <a:endParaRPr lang="en-US"/>
          </a:p>
        </p:txBody>
      </p:sp>
    </p:spTree>
    <p:extLst>
      <p:ext uri="{BB962C8B-B14F-4D97-AF65-F5344CB8AC3E}">
        <p14:creationId xmlns:p14="http://schemas.microsoft.com/office/powerpoint/2010/main" val="312281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74F7D72-7732-491B-9D13-4ECFD53B8C36}" type="slidenum">
              <a:rPr lang="en-US" smtClean="0"/>
              <a:pPr/>
              <a:t>9</a:t>
            </a:fld>
            <a:endParaRPr lang="en-US"/>
          </a:p>
        </p:txBody>
      </p:sp>
      <p:sp>
        <p:nvSpPr>
          <p:cNvPr id="68611" name="Rectangle 2"/>
          <p:cNvSpPr>
            <a:spLocks noGrp="1" noRot="1" noChangeAspect="1" noChangeArrowheads="1" noTextEdit="1"/>
          </p:cNvSpPr>
          <p:nvPr>
            <p:ph type="sldImg"/>
          </p:nvPr>
        </p:nvSpPr>
        <p:spPr>
          <a:xfrm>
            <a:off x="406400" y="696913"/>
            <a:ext cx="6197600" cy="3486150"/>
          </a:xfrm>
          <a:ln/>
        </p:spPr>
      </p:sp>
      <p:sp>
        <p:nvSpPr>
          <p:cNvPr id="68612" name="Rectangle 3"/>
          <p:cNvSpPr>
            <a:spLocks noGrp="1" noChangeArrowheads="1"/>
          </p:cNvSpPr>
          <p:nvPr>
            <p:ph type="body" idx="1"/>
          </p:nvPr>
        </p:nvSpPr>
        <p:spPr>
          <a:xfrm>
            <a:off x="701675" y="4416425"/>
            <a:ext cx="5607050" cy="4183063"/>
          </a:xfrm>
          <a:noFill/>
          <a:ln/>
        </p:spPr>
        <p:txBody>
          <a:bodyPr/>
          <a:lstStyle/>
          <a:p>
            <a:pPr eaLnBrk="1" hangingPunct="1"/>
            <a:endParaRPr lang="en-US"/>
          </a:p>
        </p:txBody>
      </p:sp>
    </p:spTree>
    <p:extLst>
      <p:ext uri="{BB962C8B-B14F-4D97-AF65-F5344CB8AC3E}">
        <p14:creationId xmlns:p14="http://schemas.microsoft.com/office/powerpoint/2010/main" val="2212472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0416" eaLnBrk="0" hangingPunct="0">
              <a:defRPr sz="2400">
                <a:solidFill>
                  <a:schemeClr val="tx1"/>
                </a:solidFill>
                <a:latin typeface="Century Gothic" charset="0"/>
                <a:ea typeface="MS PGothic" charset="0"/>
                <a:cs typeface="MS PGothic" charset="0"/>
              </a:defRPr>
            </a:lvl1pPr>
            <a:lvl2pPr marL="729057" indent="-280406" defTabSz="900416" eaLnBrk="0" hangingPunct="0">
              <a:defRPr sz="2400">
                <a:solidFill>
                  <a:schemeClr val="tx1"/>
                </a:solidFill>
                <a:latin typeface="Century Gothic" charset="0"/>
                <a:ea typeface="MS PGothic" charset="0"/>
                <a:cs typeface="MS PGothic" charset="0"/>
              </a:defRPr>
            </a:lvl2pPr>
            <a:lvl3pPr marL="1121626" indent="-224325" defTabSz="900416" eaLnBrk="0" hangingPunct="0">
              <a:defRPr sz="2400">
                <a:solidFill>
                  <a:schemeClr val="tx1"/>
                </a:solidFill>
                <a:latin typeface="Century Gothic" charset="0"/>
                <a:ea typeface="MS PGothic" charset="0"/>
                <a:cs typeface="MS PGothic" charset="0"/>
              </a:defRPr>
            </a:lvl3pPr>
            <a:lvl4pPr marL="1570276" indent="-224325" defTabSz="900416" eaLnBrk="0" hangingPunct="0">
              <a:defRPr sz="2400">
                <a:solidFill>
                  <a:schemeClr val="tx1"/>
                </a:solidFill>
                <a:latin typeface="Century Gothic" charset="0"/>
                <a:ea typeface="MS PGothic" charset="0"/>
                <a:cs typeface="MS PGothic" charset="0"/>
              </a:defRPr>
            </a:lvl4pPr>
            <a:lvl5pPr marL="2018927" indent="-224325" defTabSz="900416" eaLnBrk="0" hangingPunct="0">
              <a:defRPr sz="2400">
                <a:solidFill>
                  <a:schemeClr val="tx1"/>
                </a:solidFill>
                <a:latin typeface="Century Gothic" charset="0"/>
                <a:ea typeface="MS PGothic" charset="0"/>
                <a:cs typeface="MS PGothic" charset="0"/>
              </a:defRPr>
            </a:lvl5pPr>
            <a:lvl6pPr marL="2467577" indent="-224325" algn="ctr" defTabSz="900416"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16227" indent="-224325" algn="ctr" defTabSz="900416"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364878" indent="-224325" algn="ctr" defTabSz="900416"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13528" indent="-224325" algn="ctr" defTabSz="900416"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fld id="{2ECF8F46-2419-CA4E-9DD0-874FD278449C}" type="slidenum">
              <a:rPr lang="en-US" sz="1200">
                <a:latin typeface="Arial" charset="0"/>
              </a:rPr>
              <a:pPr eaLnBrk="1" hangingPunct="1"/>
              <a:t>53</a:t>
            </a:fld>
            <a:endParaRPr lang="en-US" sz="1200">
              <a:latin typeface="Arial" charset="0"/>
            </a:endParaRPr>
          </a:p>
        </p:txBody>
      </p:sp>
      <p:sp>
        <p:nvSpPr>
          <p:cNvPr id="95234" name="Rectangle 2"/>
          <p:cNvSpPr>
            <a:spLocks noGrp="1" noRot="1" noChangeAspect="1" noChangeArrowheads="1" noTextEdit="1"/>
          </p:cNvSpPr>
          <p:nvPr>
            <p:ph type="sldImg"/>
          </p:nvPr>
        </p:nvSpPr>
        <p:spPr>
          <a:xfrm>
            <a:off x="1535113" y="685800"/>
            <a:ext cx="3441700" cy="1936750"/>
          </a:xfrm>
          <a:ln/>
        </p:spPr>
      </p:sp>
      <p:sp>
        <p:nvSpPr>
          <p:cNvPr id="95235" name="Rectangle 3"/>
          <p:cNvSpPr>
            <a:spLocks noGrp="1" noChangeArrowheads="1"/>
          </p:cNvSpPr>
          <p:nvPr>
            <p:ph type="body" idx="1"/>
          </p:nvPr>
        </p:nvSpPr>
        <p:spPr>
          <a:xfrm>
            <a:off x="686421" y="2773180"/>
            <a:ext cx="5485158" cy="576028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dirty="0">
              <a:ea typeface="MS PGothic" charset="0"/>
            </a:endParaRPr>
          </a:p>
        </p:txBody>
      </p:sp>
    </p:spTree>
    <p:extLst>
      <p:ext uri="{BB962C8B-B14F-4D97-AF65-F5344CB8AC3E}">
        <p14:creationId xmlns:p14="http://schemas.microsoft.com/office/powerpoint/2010/main" val="2500185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0113" eaLnBrk="0" hangingPunct="0">
              <a:defRPr sz="2400">
                <a:solidFill>
                  <a:schemeClr val="tx1"/>
                </a:solidFill>
                <a:latin typeface="Arial" charset="0"/>
                <a:ea typeface="ＭＳ Ｐゴシック" charset="0"/>
                <a:cs typeface="ＭＳ Ｐゴシック" charset="0"/>
              </a:defRPr>
            </a:lvl1pPr>
            <a:lvl2pPr marL="742950" indent="-285750" defTabSz="900113" eaLnBrk="0" hangingPunct="0">
              <a:defRPr sz="2400">
                <a:solidFill>
                  <a:schemeClr val="tx1"/>
                </a:solidFill>
                <a:latin typeface="Arial" charset="0"/>
                <a:ea typeface="ＭＳ Ｐゴシック" charset="0"/>
              </a:defRPr>
            </a:lvl2pPr>
            <a:lvl3pPr marL="1143000" indent="-228600" defTabSz="900113" eaLnBrk="0" hangingPunct="0">
              <a:defRPr sz="2400">
                <a:solidFill>
                  <a:schemeClr val="tx1"/>
                </a:solidFill>
                <a:latin typeface="Arial" charset="0"/>
                <a:ea typeface="ＭＳ Ｐゴシック" charset="0"/>
              </a:defRPr>
            </a:lvl3pPr>
            <a:lvl4pPr marL="1600200" indent="-228600" defTabSz="900113" eaLnBrk="0" hangingPunct="0">
              <a:defRPr sz="2400">
                <a:solidFill>
                  <a:schemeClr val="tx1"/>
                </a:solidFill>
                <a:latin typeface="Arial" charset="0"/>
                <a:ea typeface="ＭＳ Ｐゴシック" charset="0"/>
              </a:defRPr>
            </a:lvl4pPr>
            <a:lvl5pPr marL="2057400" indent="-228600" defTabSz="900113" eaLnBrk="0" hangingPunct="0">
              <a:defRPr sz="2400">
                <a:solidFill>
                  <a:schemeClr val="tx1"/>
                </a:solidFill>
                <a:latin typeface="Arial" charset="0"/>
                <a:ea typeface="ＭＳ Ｐゴシック" charset="0"/>
              </a:defRPr>
            </a:lvl5pPr>
            <a:lvl6pPr marL="2514600" indent="-228600" defTabSz="9001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01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01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01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E7377A-D031-C14C-AA77-2CFDE531AF85}" type="slidenum">
              <a:rPr lang="en-US" sz="1200"/>
              <a:pPr eaLnBrk="1" hangingPunct="1"/>
              <a:t>54</a:t>
            </a:fld>
            <a:endParaRPr lang="en-US" sz="1200"/>
          </a:p>
        </p:txBody>
      </p:sp>
      <p:sp>
        <p:nvSpPr>
          <p:cNvPr id="73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990" tIns="44996" rIns="89990" bIns="44996" anchor="b"/>
          <a:lstStyle>
            <a:lvl1pPr defTabSz="917575" eaLnBrk="0" hangingPunct="0">
              <a:defRPr sz="2400">
                <a:solidFill>
                  <a:schemeClr val="tx1"/>
                </a:solidFill>
                <a:latin typeface="Arial" charset="0"/>
                <a:ea typeface="ＭＳ Ｐゴシック" charset="0"/>
                <a:cs typeface="ＭＳ Ｐゴシック" charset="0"/>
              </a:defRPr>
            </a:lvl1pPr>
            <a:lvl2pPr marL="742950" indent="-285750" defTabSz="917575" eaLnBrk="0" hangingPunct="0">
              <a:defRPr sz="2400">
                <a:solidFill>
                  <a:schemeClr val="tx1"/>
                </a:solidFill>
                <a:latin typeface="Arial" charset="0"/>
                <a:ea typeface="ＭＳ Ｐゴシック" charset="0"/>
              </a:defRPr>
            </a:lvl2pPr>
            <a:lvl3pPr marL="1143000" indent="-228600" defTabSz="917575" eaLnBrk="0" hangingPunct="0">
              <a:defRPr sz="2400">
                <a:solidFill>
                  <a:schemeClr val="tx1"/>
                </a:solidFill>
                <a:latin typeface="Arial" charset="0"/>
                <a:ea typeface="ＭＳ Ｐゴシック" charset="0"/>
              </a:defRPr>
            </a:lvl3pPr>
            <a:lvl4pPr marL="1600200" indent="-228600" defTabSz="917575" eaLnBrk="0" hangingPunct="0">
              <a:defRPr sz="2400">
                <a:solidFill>
                  <a:schemeClr val="tx1"/>
                </a:solidFill>
                <a:latin typeface="Arial" charset="0"/>
                <a:ea typeface="ＭＳ Ｐゴシック" charset="0"/>
              </a:defRPr>
            </a:lvl4pPr>
            <a:lvl5pPr marL="2057400" indent="-228600" defTabSz="917575" eaLnBrk="0" hangingPunct="0">
              <a:defRPr sz="2400">
                <a:solidFill>
                  <a:schemeClr val="tx1"/>
                </a:solidFill>
                <a:latin typeface="Arial" charset="0"/>
                <a:ea typeface="ＭＳ Ｐゴシック" charset="0"/>
              </a:defRPr>
            </a:lvl5pPr>
            <a:lvl6pPr marL="2514600" indent="-228600" defTabSz="9175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75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75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7575"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FB1162B-FDAF-0342-9144-02B9CD4280D5}" type="slidenum">
              <a:rPr lang="en-US" sz="1200"/>
              <a:pPr algn="r" eaLnBrk="1" hangingPunct="1"/>
              <a:t>54</a:t>
            </a:fld>
            <a:endParaRPr lang="en-US" sz="1200"/>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02233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a:extLst>
              <a:ext uri="{FF2B5EF4-FFF2-40B4-BE49-F238E27FC236}">
                <a16:creationId xmlns:a16="http://schemas.microsoft.com/office/drawing/2014/main" id="{E2499603-558E-4C1D-894E-58AD95A93F7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MS PGothic" panose="020B0600070205080204" pitchFamily="34" charset="-128"/>
              </a:defRPr>
            </a:lvl1pPr>
            <a:lvl2pPr marL="742950" indent="-285750">
              <a:defRPr sz="4000">
                <a:solidFill>
                  <a:schemeClr val="tx1"/>
                </a:solidFill>
                <a:latin typeface="Arial" panose="020B0604020202020204" pitchFamily="34" charset="0"/>
                <a:ea typeface="MS PGothic" panose="020B0600070205080204" pitchFamily="34" charset="-128"/>
              </a:defRPr>
            </a:lvl2pPr>
            <a:lvl3pPr marL="1143000" indent="-228600">
              <a:defRPr sz="4000">
                <a:solidFill>
                  <a:schemeClr val="tx1"/>
                </a:solidFill>
                <a:latin typeface="Arial" panose="020B0604020202020204" pitchFamily="34" charset="0"/>
                <a:ea typeface="MS PGothic" panose="020B0600070205080204" pitchFamily="34" charset="-128"/>
              </a:defRPr>
            </a:lvl3pPr>
            <a:lvl4pPr marL="1600200" indent="-228600">
              <a:defRPr sz="4000">
                <a:solidFill>
                  <a:schemeClr val="tx1"/>
                </a:solidFill>
                <a:latin typeface="Arial" panose="020B0604020202020204" pitchFamily="34" charset="0"/>
                <a:ea typeface="MS PGothic" panose="020B0600070205080204" pitchFamily="34" charset="-128"/>
              </a:defRPr>
            </a:lvl4pPr>
            <a:lvl5pPr marL="2057400" indent="-228600">
              <a:defRPr sz="4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MS PGothic" panose="020B0600070205080204" pitchFamily="34" charset="-128"/>
              </a:defRPr>
            </a:lvl9pPr>
          </a:lstStyle>
          <a:p>
            <a:fld id="{A300F43B-1D07-492D-A071-CE94BD28823C}" type="datetime1">
              <a:rPr lang="en-US" altLang="en-US" sz="1200" smtClean="0"/>
              <a:pPr/>
              <a:t>9/13/2019</a:t>
            </a:fld>
            <a:endParaRPr lang="en-US" altLang="en-US" sz="1200"/>
          </a:p>
        </p:txBody>
      </p:sp>
      <p:sp>
        <p:nvSpPr>
          <p:cNvPr id="75779" name="Rectangle 13">
            <a:extLst>
              <a:ext uri="{FF2B5EF4-FFF2-40B4-BE49-F238E27FC236}">
                <a16:creationId xmlns:a16="http://schemas.microsoft.com/office/drawing/2014/main" id="{97B0CDC7-CD43-4D62-ADFB-C448571F4F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MS PGothic" panose="020B0600070205080204" pitchFamily="34" charset="-128"/>
              </a:defRPr>
            </a:lvl1pPr>
            <a:lvl2pPr marL="742950" indent="-285750">
              <a:defRPr sz="4000">
                <a:solidFill>
                  <a:schemeClr val="tx1"/>
                </a:solidFill>
                <a:latin typeface="Arial" panose="020B0604020202020204" pitchFamily="34" charset="0"/>
                <a:ea typeface="MS PGothic" panose="020B0600070205080204" pitchFamily="34" charset="-128"/>
              </a:defRPr>
            </a:lvl2pPr>
            <a:lvl3pPr marL="1143000" indent="-228600">
              <a:defRPr sz="4000">
                <a:solidFill>
                  <a:schemeClr val="tx1"/>
                </a:solidFill>
                <a:latin typeface="Arial" panose="020B0604020202020204" pitchFamily="34" charset="0"/>
                <a:ea typeface="MS PGothic" panose="020B0600070205080204" pitchFamily="34" charset="-128"/>
              </a:defRPr>
            </a:lvl3pPr>
            <a:lvl4pPr marL="1600200" indent="-228600">
              <a:defRPr sz="4000">
                <a:solidFill>
                  <a:schemeClr val="tx1"/>
                </a:solidFill>
                <a:latin typeface="Arial" panose="020B0604020202020204" pitchFamily="34" charset="0"/>
                <a:ea typeface="MS PGothic" panose="020B0600070205080204" pitchFamily="34" charset="-128"/>
              </a:defRPr>
            </a:lvl4pPr>
            <a:lvl5pPr marL="2057400" indent="-228600">
              <a:defRPr sz="4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MS PGothic" panose="020B0600070205080204" pitchFamily="34" charset="-128"/>
              </a:defRPr>
            </a:lvl9pPr>
          </a:lstStyle>
          <a:p>
            <a:fld id="{8DA6316C-3463-4AF5-8CDF-747E1FF2A2F1}" type="slidenum">
              <a:rPr lang="en-US" altLang="en-US" sz="1200"/>
              <a:pPr/>
              <a:t>57</a:t>
            </a:fld>
            <a:endParaRPr lang="en-US" altLang="en-US" sz="1200"/>
          </a:p>
        </p:txBody>
      </p:sp>
      <p:sp>
        <p:nvSpPr>
          <p:cNvPr id="75780" name="Rectangle 2">
            <a:extLst>
              <a:ext uri="{FF2B5EF4-FFF2-40B4-BE49-F238E27FC236}">
                <a16:creationId xmlns:a16="http://schemas.microsoft.com/office/drawing/2014/main" id="{5AAE6301-E994-49FD-9A00-25E87AC20401}"/>
              </a:ext>
            </a:extLst>
          </p:cNvPr>
          <p:cNvSpPr>
            <a:spLocks noGrp="1" noRot="1" noChangeAspect="1" noChangeArrowheads="1" noTextEdit="1"/>
          </p:cNvSpPr>
          <p:nvPr>
            <p:ph type="sldImg"/>
          </p:nvPr>
        </p:nvSpPr>
        <p:spPr>
          <a:xfrm>
            <a:off x="1200150" y="698500"/>
            <a:ext cx="4459288" cy="2509838"/>
          </a:xfrm>
          <a:ln/>
        </p:spPr>
      </p:sp>
      <p:sp>
        <p:nvSpPr>
          <p:cNvPr id="75781" name="Rectangle 3">
            <a:extLst>
              <a:ext uri="{FF2B5EF4-FFF2-40B4-BE49-F238E27FC236}">
                <a16:creationId xmlns:a16="http://schemas.microsoft.com/office/drawing/2014/main" id="{76A11860-5B58-49F1-850B-245ADCD4CCE5}"/>
              </a:ext>
            </a:extLst>
          </p:cNvPr>
          <p:cNvSpPr>
            <a:spLocks noGrp="1" noChangeArrowheads="1"/>
          </p:cNvSpPr>
          <p:nvPr>
            <p:ph type="body" idx="1"/>
          </p:nvPr>
        </p:nvSpPr>
        <p:spPr>
          <a:xfrm>
            <a:off x="533400" y="3208338"/>
            <a:ext cx="58674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a:latin typeface="Arial" panose="020B0604020202020204" pitchFamily="34" charset="0"/>
              </a:rPr>
              <a:t>Lecture Notes</a:t>
            </a:r>
          </a:p>
          <a:p>
            <a:r>
              <a:rPr lang="en-US" altLang="en-US" sz="1100">
                <a:latin typeface="Arial" panose="020B0604020202020204" pitchFamily="34" charset="0"/>
              </a:rPr>
              <a:t>Co-occurring issues such as a substance use disorder, trauma, mental illness, disability or poverty can make it harder for a woman to get safe from interpersonal violence or abuse. At the same time, inability to get safe or heal from interpersonal violence makes it harder for a woman to address her other issues.  It should be a standard of trauma-informed advocacy to routinely speak to  </a:t>
            </a:r>
            <a:r>
              <a:rPr lang="en-US" altLang="en-US" sz="1100" b="1">
                <a:latin typeface="Arial" panose="020B0604020202020204" pitchFamily="34" charset="0"/>
              </a:rPr>
              <a:t>ALL </a:t>
            </a:r>
            <a:r>
              <a:rPr lang="en-US" altLang="en-US" sz="1100">
                <a:latin typeface="Arial" panose="020B0604020202020204" pitchFamily="34" charset="0"/>
              </a:rPr>
              <a:t>program participants about substance use issues in the context of domestic violence and sexual assault as part  of a safety planning session. The co-occurrence of  DV/SA and substance use (or misuse) is well documented and associated with increased lethality rates and greater severity of injuries for women impacted by these public health risks. Severity of injuries and lethality rates climb for women who experience both chemical dependence and battering (Dutton, 1992). Acute and chronic effects of alcohol and other drug use may prevent one from accurately assessing the level of danger posed by a perpetrator (Bland, 2007). Alcohol and other drug use may be encouraged or forced by an abusive partner as a mechanism of control. Abstinence and recovery efforts may be sabotaged (IDHS, 2000). For example, a domestic violence/sexual assault victim receiving methadone on a daily basis could easily be stalked. Any woman harmed while under the influence should be advised , </a:t>
            </a:r>
            <a:r>
              <a:rPr lang="ja-JP" altLang="en-US" sz="1100">
                <a:latin typeface="Arial" panose="020B0604020202020204" pitchFamily="34" charset="0"/>
              </a:rPr>
              <a:t>“</a:t>
            </a:r>
            <a:r>
              <a:rPr lang="en-US" altLang="ja-JP" sz="1100">
                <a:latin typeface="Arial" panose="020B0604020202020204" pitchFamily="34" charset="0"/>
              </a:rPr>
              <a:t>This is not your fault. The person who hurt you is 100% responsible whether you were drinking or using or not.</a:t>
            </a:r>
            <a:r>
              <a:rPr lang="ja-JP" altLang="en-US" sz="1100">
                <a:latin typeface="Arial" panose="020B0604020202020204" pitchFamily="34" charset="0"/>
              </a:rPr>
              <a:t>”</a:t>
            </a:r>
            <a:endParaRPr lang="en-US" altLang="ja-JP" sz="1100">
              <a:latin typeface="Arial" panose="020B0604020202020204" pitchFamily="34" charset="0"/>
            </a:endParaRPr>
          </a:p>
          <a:p>
            <a:r>
              <a:rPr lang="en-US" altLang="en-US" sz="1100" b="1">
                <a:latin typeface="Arial" panose="020B0604020202020204" pitchFamily="34" charset="0"/>
              </a:rPr>
              <a:t>Sample topics to discuss </a:t>
            </a:r>
            <a:r>
              <a:rPr lang="en-US" altLang="en-US" sz="1100">
                <a:latin typeface="Arial" panose="020B0604020202020204" pitchFamily="34" charset="0"/>
              </a:rPr>
              <a:t>(whether in support group or 1-1) include the following:  Can you tell me why it may not be safe to use when someone is trying to stalk you/kill you?</a:t>
            </a:r>
            <a:r>
              <a:rPr lang="en-US" altLang="en-US" sz="1100" b="1">
                <a:latin typeface="Arial" panose="020B0604020202020204" pitchFamily="34" charset="0"/>
              </a:rPr>
              <a:t> </a:t>
            </a:r>
            <a:r>
              <a:rPr lang="en-US" altLang="en-US" sz="1100">
                <a:latin typeface="Arial" panose="020B0604020202020204" pitchFamily="34" charset="0"/>
              </a:rPr>
              <a:t>How can your partner use your drinking or drug use to hurt you?</a:t>
            </a:r>
            <a:r>
              <a:rPr lang="en-US" altLang="en-US" sz="1100" b="1">
                <a:latin typeface="Arial" panose="020B0604020202020204" pitchFamily="34" charset="0"/>
              </a:rPr>
              <a:t> </a:t>
            </a:r>
            <a:r>
              <a:rPr lang="en-US" altLang="en-US" sz="1100">
                <a:latin typeface="Arial" panose="020B0604020202020204" pitchFamily="34" charset="0"/>
              </a:rPr>
              <a:t>How has your partner used alcohol or other drugs to control/threaten/shame you?</a:t>
            </a:r>
            <a:r>
              <a:rPr lang="en-US" altLang="en-US" sz="1100" b="1">
                <a:latin typeface="Arial" panose="020B0604020202020204" pitchFamily="34" charset="0"/>
              </a:rPr>
              <a:t> </a:t>
            </a:r>
            <a:r>
              <a:rPr lang="en-US" altLang="en-US" sz="1100">
                <a:latin typeface="Arial" panose="020B0604020202020204" pitchFamily="34" charset="0"/>
              </a:rPr>
              <a:t>When you have not been able to drink or use in the past, what helped you to cope?  Can you do that now?</a:t>
            </a:r>
            <a:r>
              <a:rPr lang="en-US" altLang="en-US" sz="1100" b="1">
                <a:latin typeface="Arial" panose="020B0604020202020204" pitchFamily="34" charset="0"/>
              </a:rPr>
              <a:t> </a:t>
            </a:r>
            <a:r>
              <a:rPr lang="en-US" altLang="en-US" sz="1100">
                <a:latin typeface="Arial" panose="020B0604020202020204" pitchFamily="34" charset="0"/>
              </a:rPr>
              <a:t>If there is one thing I (or the group) can do to help you stay safe and sober today, what would that be?</a:t>
            </a:r>
            <a:r>
              <a:rPr lang="en-US" altLang="en-US" sz="1100" b="1">
                <a:latin typeface="Arial" panose="020B0604020202020204" pitchFamily="34" charset="0"/>
              </a:rPr>
              <a:t> </a:t>
            </a:r>
            <a:r>
              <a:rPr lang="en-US" altLang="en-US" sz="1100">
                <a:latin typeface="Arial" panose="020B0604020202020204" pitchFamily="34" charset="0"/>
              </a:rPr>
              <a:t>What kinds of threats has you partner made regarding your parenting/housing/police/OCS/CPS,etc.?</a:t>
            </a:r>
            <a:endParaRPr lang="en-US" altLang="en-US" sz="1100" b="1">
              <a:latin typeface="Arial" panose="020B0604020202020204" pitchFamily="34" charset="0"/>
            </a:endParaRPr>
          </a:p>
          <a:p>
            <a:pPr eaLnBrk="1" hangingPunct="1"/>
            <a:r>
              <a:rPr lang="en-US" altLang="en-US" sz="1100" b="1">
                <a:latin typeface="Arial" panose="020B0604020202020204" pitchFamily="34" charset="0"/>
              </a:rPr>
              <a:t>References:  </a:t>
            </a:r>
            <a:r>
              <a:rPr lang="en-US" altLang="en-US" sz="1000">
                <a:latin typeface="Arial" panose="020B0604020202020204" pitchFamily="34" charset="0"/>
              </a:rPr>
              <a:t>Edmund, D. &amp; Bland, P.J. (2008). </a:t>
            </a:r>
            <a:r>
              <a:rPr lang="en-US" altLang="en-US" sz="1000" i="1">
                <a:latin typeface="Arial" panose="020B0604020202020204" pitchFamily="34" charset="0"/>
              </a:rPr>
              <a:t>Getting safe and sober: Real tools you can use. </a:t>
            </a:r>
            <a:r>
              <a:rPr lang="en-US" altLang="en-US" sz="1000">
                <a:latin typeface="Arial" panose="020B0604020202020204" pitchFamily="34" charset="0"/>
              </a:rPr>
              <a:t>2nd Edition. Juneau AK: Alaska Network on Domestic Violence and Sexual Assault.</a:t>
            </a:r>
          </a:p>
        </p:txBody>
      </p:sp>
      <p:sp>
        <p:nvSpPr>
          <p:cNvPr id="2" name="Footer Placeholder 1">
            <a:extLst>
              <a:ext uri="{FF2B5EF4-FFF2-40B4-BE49-F238E27FC236}">
                <a16:creationId xmlns:a16="http://schemas.microsoft.com/office/drawing/2014/main" id="{D743B977-47B8-435A-91A7-09D887BD6E1D}"/>
              </a:ext>
            </a:extLst>
          </p:cNvPr>
          <p:cNvSpPr>
            <a:spLocks noGrp="1"/>
          </p:cNvSpPr>
          <p:nvPr>
            <p:ph type="ftr" sz="quarter" idx="4"/>
          </p:nvPr>
        </p:nvSpPr>
        <p:spPr/>
        <p:txBody>
          <a:bodyPr/>
          <a:lstStyle/>
          <a:p>
            <a:pPr>
              <a:defRPr/>
            </a:pPr>
            <a:r>
              <a:rPr lang="en-US"/>
              <a:t>pbland@ncdvtmh</a:t>
            </a:r>
          </a:p>
        </p:txBody>
      </p:sp>
      <p:sp>
        <p:nvSpPr>
          <p:cNvPr id="3" name="Header Placeholder 2">
            <a:extLst>
              <a:ext uri="{FF2B5EF4-FFF2-40B4-BE49-F238E27FC236}">
                <a16:creationId xmlns:a16="http://schemas.microsoft.com/office/drawing/2014/main" id="{10FE96DE-D184-4590-A1F4-AFA1DCA0F841}"/>
              </a:ext>
            </a:extLst>
          </p:cNvPr>
          <p:cNvSpPr>
            <a:spLocks noGrp="1"/>
          </p:cNvSpPr>
          <p:nvPr>
            <p:ph type="hdr" sz="quarter"/>
          </p:nvPr>
        </p:nvSpPr>
        <p:spPr/>
        <p:txBody>
          <a:bodyPr/>
          <a:lstStyle/>
          <a:p>
            <a:pPr>
              <a:defRPr/>
            </a:pPr>
            <a:r>
              <a:rPr lang="en-US"/>
              <a:t>DRAFT c2013 NCDVTMH</a:t>
            </a:r>
          </a:p>
        </p:txBody>
      </p:sp>
    </p:spTree>
    <p:extLst>
      <p:ext uri="{BB962C8B-B14F-4D97-AF65-F5344CB8AC3E}">
        <p14:creationId xmlns:p14="http://schemas.microsoft.com/office/powerpoint/2010/main" val="413159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2DEC420-CB6E-4E15-87F1-C14BAFE7512F}"/>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1530E8C3-FE47-4FC7-952D-4B71D62CC2B7}"/>
              </a:ext>
            </a:extLst>
          </p:cNvPr>
          <p:cNvSpPr>
            <a:spLocks noGrp="1"/>
          </p:cNvSpPr>
          <p:nvPr>
            <p:ph type="body" idx="1"/>
          </p:nvPr>
        </p:nvSpPr>
        <p:spPr>
          <a:xfrm>
            <a:off x="685800" y="4275138"/>
            <a:ext cx="5486400" cy="4340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 </a:t>
            </a:r>
            <a:r>
              <a:rPr lang="en-US" altLang="en-US" sz="1100" b="1">
                <a:latin typeface="Arial" panose="020B0604020202020204" pitchFamily="34" charset="0"/>
              </a:rPr>
              <a:t>Lecture Notes:</a:t>
            </a:r>
          </a:p>
          <a:p>
            <a:r>
              <a:rPr lang="en-US" altLang="en-US" sz="1100">
                <a:latin typeface="Arial" panose="020B0604020202020204" pitchFamily="34" charset="0"/>
              </a:rPr>
              <a:t>People who have been traumatized may have trouble trusting others, even those who appear to have good intentions. This is particularly true of women experiencing addiction in the context of domestic violence or sexual assault.</a:t>
            </a:r>
          </a:p>
          <a:p>
            <a:r>
              <a:rPr lang="en-US" altLang="en-US" sz="1100">
                <a:latin typeface="Arial" panose="020B0604020202020204" pitchFamily="34" charset="0"/>
              </a:rPr>
              <a:t>Survivors may not trust advocates, counselors, therapists or other social service providers for a variety of reasons.  This is especially true if an abuser has used threats including: </a:t>
            </a:r>
            <a:r>
              <a:rPr lang="ja-JP" altLang="en-US" sz="1100">
                <a:latin typeface="Arial" panose="020B0604020202020204" pitchFamily="34" charset="0"/>
              </a:rPr>
              <a:t>“</a:t>
            </a:r>
            <a:r>
              <a:rPr lang="en-US" altLang="ja-JP" sz="1100">
                <a:latin typeface="Arial" panose="020B0604020202020204" pitchFamily="34" charset="0"/>
              </a:rPr>
              <a:t>No one will believe you---you are a drunk, addict or…</a:t>
            </a:r>
            <a:r>
              <a:rPr lang="ja-JP" altLang="en-US" sz="1100">
                <a:latin typeface="Arial" panose="020B0604020202020204" pitchFamily="34" charset="0"/>
              </a:rPr>
              <a:t>”</a:t>
            </a:r>
            <a:endParaRPr lang="en-US" altLang="ja-JP" sz="1100">
              <a:latin typeface="Arial" panose="020B0604020202020204" pitchFamily="34" charset="0"/>
            </a:endParaRPr>
          </a:p>
          <a:p>
            <a:r>
              <a:rPr lang="en-US" altLang="en-US" sz="1100" b="1">
                <a:latin typeface="Arial" panose="020B0604020202020204" pitchFamily="34" charset="0"/>
              </a:rPr>
              <a:t>Activity:</a:t>
            </a:r>
          </a:p>
          <a:p>
            <a:r>
              <a:rPr lang="en-US" altLang="en-US" sz="1100">
                <a:latin typeface="Arial" panose="020B0604020202020204" pitchFamily="34" charset="0"/>
              </a:rPr>
              <a:t>Provide participants with the following handouts from Real Tools cited below:</a:t>
            </a:r>
          </a:p>
          <a:p>
            <a:r>
              <a:rPr lang="en-US" altLang="en-US" sz="1100">
                <a:latin typeface="Arial" panose="020B0604020202020204" pitchFamily="34" charset="0"/>
              </a:rPr>
              <a:t>1.) Trust is not easy</a:t>
            </a:r>
          </a:p>
          <a:p>
            <a:r>
              <a:rPr lang="en-US" altLang="en-US" sz="1100">
                <a:latin typeface="Arial" panose="020B0604020202020204" pitchFamily="34" charset="0"/>
              </a:rPr>
              <a:t>2.) Gaining trust</a:t>
            </a:r>
          </a:p>
          <a:p>
            <a:r>
              <a:rPr lang="en-US" altLang="en-US" sz="1100">
                <a:latin typeface="Arial" panose="020B0604020202020204" pitchFamily="34" charset="0"/>
              </a:rPr>
              <a:t>Have class break into groups of 3-6 to  read and discuss Trust handouts together. Provide each group with butcher paper and markers.  Ask each group to select a recorder and reporter who will report back to the main group. During the review of the materials, group members should identify additional barriers to trust they have faced in their work with survivors.  Also ask group to discuss ways to foster trust from their personal experience. After the discussion  ask the group reporters  to share what they have learned from each other with the whole room. </a:t>
            </a:r>
          </a:p>
          <a:p>
            <a:r>
              <a:rPr lang="en-US" altLang="en-US" sz="1100" b="1">
                <a:latin typeface="Arial" panose="020B0604020202020204" pitchFamily="34" charset="0"/>
              </a:rPr>
              <a:t>Reference:</a:t>
            </a:r>
          </a:p>
          <a:p>
            <a:r>
              <a:rPr lang="en-US" altLang="en-US" sz="1100">
                <a:latin typeface="Arial" panose="020B0604020202020204" pitchFamily="34" charset="0"/>
                <a:cs typeface="Arial" panose="020B0604020202020204" pitchFamily="34" charset="0"/>
              </a:rPr>
              <a:t>Edmund, D., &amp; Bland, P. (2011) </a:t>
            </a:r>
            <a:r>
              <a:rPr lang="en-US" altLang="en-US" sz="1100" i="1">
                <a:latin typeface="Arial" panose="020B0604020202020204" pitchFamily="34" charset="0"/>
                <a:cs typeface="Arial" panose="020B0604020202020204" pitchFamily="34" charset="0"/>
              </a:rPr>
              <a:t>Real Tools: Responding to Multi-Abuse Trauma. </a:t>
            </a:r>
            <a:r>
              <a:rPr lang="en-US" altLang="en-US" sz="1100">
                <a:latin typeface="Arial" panose="020B0604020202020204" pitchFamily="34" charset="0"/>
                <a:cs typeface="Arial" panose="020B0604020202020204" pitchFamily="34" charset="0"/>
              </a:rPr>
              <a:t>Alaska Network on Domestic Violence and Sexual Assault.</a:t>
            </a:r>
          </a:p>
          <a:p>
            <a:pPr>
              <a:buFontTx/>
              <a:buChar char="•"/>
            </a:pPr>
            <a:endParaRPr lang="en-US" altLang="en-US" sz="1100">
              <a:solidFill>
                <a:srgbClr val="000000"/>
              </a:solidFill>
              <a:latin typeface="Arial" panose="020B0604020202020204" pitchFamily="34" charset="0"/>
              <a:cs typeface="Arial" panose="020B0604020202020204" pitchFamily="34" charset="0"/>
            </a:endParaRPr>
          </a:p>
          <a:p>
            <a:endParaRPr lang="en-US" altLang="en-US" sz="1100">
              <a:latin typeface="Arial" panose="020B0604020202020204" pitchFamily="34" charset="0"/>
            </a:endParaRPr>
          </a:p>
          <a:p>
            <a:endParaRPr lang="en-US" altLang="en-US" sz="1100">
              <a:latin typeface="Arial" panose="020B0604020202020204" pitchFamily="34" charset="0"/>
            </a:endParaRPr>
          </a:p>
        </p:txBody>
      </p:sp>
      <p:sp>
        <p:nvSpPr>
          <p:cNvPr id="76804" name="Slide Number Placeholder 3">
            <a:extLst>
              <a:ext uri="{FF2B5EF4-FFF2-40B4-BE49-F238E27FC236}">
                <a16:creationId xmlns:a16="http://schemas.microsoft.com/office/drawing/2014/main" id="{FCA53840-8ECC-43B2-9AF6-14B1093243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ea typeface="MS PGothic" panose="020B0600070205080204" pitchFamily="34" charset="-128"/>
              </a:defRPr>
            </a:lvl1pPr>
            <a:lvl2pPr marL="742950" indent="-285750">
              <a:defRPr sz="4000">
                <a:solidFill>
                  <a:schemeClr val="tx1"/>
                </a:solidFill>
                <a:latin typeface="Arial" panose="020B0604020202020204" pitchFamily="34" charset="0"/>
                <a:ea typeface="MS PGothic" panose="020B0600070205080204" pitchFamily="34" charset="-128"/>
              </a:defRPr>
            </a:lvl2pPr>
            <a:lvl3pPr marL="1143000" indent="-228600">
              <a:defRPr sz="4000">
                <a:solidFill>
                  <a:schemeClr val="tx1"/>
                </a:solidFill>
                <a:latin typeface="Arial" panose="020B0604020202020204" pitchFamily="34" charset="0"/>
                <a:ea typeface="MS PGothic" panose="020B0600070205080204" pitchFamily="34" charset="-128"/>
              </a:defRPr>
            </a:lvl3pPr>
            <a:lvl4pPr marL="1600200" indent="-228600">
              <a:defRPr sz="4000">
                <a:solidFill>
                  <a:schemeClr val="tx1"/>
                </a:solidFill>
                <a:latin typeface="Arial" panose="020B0604020202020204" pitchFamily="34" charset="0"/>
                <a:ea typeface="MS PGothic" panose="020B0600070205080204" pitchFamily="34" charset="-128"/>
              </a:defRPr>
            </a:lvl4pPr>
            <a:lvl5pPr marL="2057400" indent="-228600">
              <a:defRPr sz="4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MS PGothic" panose="020B0600070205080204" pitchFamily="34" charset="-128"/>
              </a:defRPr>
            </a:lvl9pPr>
          </a:lstStyle>
          <a:p>
            <a:fld id="{6850BC2A-7BA6-4B1B-8582-A84B0D291A15}" type="slidenum">
              <a:rPr lang="en-US" altLang="en-US" sz="1200"/>
              <a:pPr/>
              <a:t>58</a:t>
            </a:fld>
            <a:endParaRPr lang="en-US" altLang="en-US" sz="1200"/>
          </a:p>
        </p:txBody>
      </p:sp>
      <p:sp>
        <p:nvSpPr>
          <p:cNvPr id="2" name="Footer Placeholder 1">
            <a:extLst>
              <a:ext uri="{FF2B5EF4-FFF2-40B4-BE49-F238E27FC236}">
                <a16:creationId xmlns:a16="http://schemas.microsoft.com/office/drawing/2014/main" id="{2C8053B6-0CE2-465C-A9ED-C2513A6B907E}"/>
              </a:ext>
            </a:extLst>
          </p:cNvPr>
          <p:cNvSpPr>
            <a:spLocks noGrp="1"/>
          </p:cNvSpPr>
          <p:nvPr>
            <p:ph type="ftr" sz="quarter" idx="4"/>
          </p:nvPr>
        </p:nvSpPr>
        <p:spPr/>
        <p:txBody>
          <a:bodyPr/>
          <a:lstStyle/>
          <a:p>
            <a:pPr>
              <a:defRPr/>
            </a:pPr>
            <a:r>
              <a:rPr lang="en-US"/>
              <a:t>pbland@ncdvtmh</a:t>
            </a:r>
          </a:p>
        </p:txBody>
      </p:sp>
      <p:sp>
        <p:nvSpPr>
          <p:cNvPr id="3" name="Header Placeholder 2">
            <a:extLst>
              <a:ext uri="{FF2B5EF4-FFF2-40B4-BE49-F238E27FC236}">
                <a16:creationId xmlns:a16="http://schemas.microsoft.com/office/drawing/2014/main" id="{C6657BAD-DCDB-4543-82D5-05323C1DA92B}"/>
              </a:ext>
            </a:extLst>
          </p:cNvPr>
          <p:cNvSpPr>
            <a:spLocks noGrp="1"/>
          </p:cNvSpPr>
          <p:nvPr>
            <p:ph type="hdr" sz="quarter"/>
          </p:nvPr>
        </p:nvSpPr>
        <p:spPr/>
        <p:txBody>
          <a:bodyPr/>
          <a:lstStyle/>
          <a:p>
            <a:pPr>
              <a:defRPr/>
            </a:pPr>
            <a:r>
              <a:rPr lang="en-US"/>
              <a:t>DRAFT c2013 NCDVTMH</a:t>
            </a:r>
          </a:p>
        </p:txBody>
      </p:sp>
    </p:spTree>
    <p:extLst>
      <p:ext uri="{BB962C8B-B14F-4D97-AF65-F5344CB8AC3E}">
        <p14:creationId xmlns:p14="http://schemas.microsoft.com/office/powerpoint/2010/main" val="1044429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B845E1B-8A98-40D4-A073-71F8A18F5AB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00113">
              <a:defRPr>
                <a:solidFill>
                  <a:schemeClr val="tx1"/>
                </a:solidFill>
                <a:latin typeface="Arial" panose="020B0604020202020204" pitchFamily="34" charset="0"/>
                <a:ea typeface="MS PGothic" panose="020B0600070205080204" pitchFamily="34" charset="-128"/>
              </a:defRPr>
            </a:lvl1pPr>
            <a:lvl2pPr marL="742950" indent="-285750" defTabSz="900113">
              <a:defRPr>
                <a:solidFill>
                  <a:schemeClr val="tx1"/>
                </a:solidFill>
                <a:latin typeface="Arial" panose="020B0604020202020204" pitchFamily="34" charset="0"/>
                <a:ea typeface="MS PGothic" panose="020B0600070205080204" pitchFamily="34" charset="-128"/>
              </a:defRPr>
            </a:lvl2pPr>
            <a:lvl3pPr marL="1143000" indent="-228600" defTabSz="900113">
              <a:defRPr>
                <a:solidFill>
                  <a:schemeClr val="tx1"/>
                </a:solidFill>
                <a:latin typeface="Arial" panose="020B0604020202020204" pitchFamily="34" charset="0"/>
                <a:ea typeface="MS PGothic" panose="020B0600070205080204" pitchFamily="34" charset="-128"/>
              </a:defRPr>
            </a:lvl3pPr>
            <a:lvl4pPr marL="1600200" indent="-228600" defTabSz="900113">
              <a:defRPr>
                <a:solidFill>
                  <a:schemeClr val="tx1"/>
                </a:solidFill>
                <a:latin typeface="Arial" panose="020B0604020202020204" pitchFamily="34" charset="0"/>
                <a:ea typeface="MS PGothic" panose="020B0600070205080204" pitchFamily="34" charset="-128"/>
              </a:defRPr>
            </a:lvl4pPr>
            <a:lvl5pPr marL="2057400" indent="-228600" defTabSz="900113">
              <a:defRPr>
                <a:solidFill>
                  <a:schemeClr val="tx1"/>
                </a:solidFill>
                <a:latin typeface="Arial" panose="020B0604020202020204" pitchFamily="34" charset="0"/>
                <a:ea typeface="MS PGothic" panose="020B0600070205080204" pitchFamily="34" charset="-128"/>
              </a:defRPr>
            </a:lvl5pPr>
            <a:lvl6pPr marL="2514600" indent="-228600" defTabSz="9001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001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001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001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16A5B8D6-6F0C-46F3-BFCD-F7CF2456342D}" type="slidenum">
              <a:rPr lang="en-US" altLang="en-US" sz="1200">
                <a:latin typeface="Calibri" panose="020F0502020204030204" pitchFamily="34" charset="0"/>
              </a:rPr>
              <a:pPr algn="r" eaLnBrk="1" hangingPunct="1"/>
              <a:t>59</a:t>
            </a:fld>
            <a:endParaRPr lang="en-US" altLang="en-US" sz="1200" dirty="0">
              <a:latin typeface="Calibri" panose="020F0502020204030204" pitchFamily="34" charset="0"/>
            </a:endParaRPr>
          </a:p>
        </p:txBody>
      </p:sp>
      <p:sp>
        <p:nvSpPr>
          <p:cNvPr id="83971" name="Rectangle 2">
            <a:extLst>
              <a:ext uri="{FF2B5EF4-FFF2-40B4-BE49-F238E27FC236}">
                <a16:creationId xmlns:a16="http://schemas.microsoft.com/office/drawing/2014/main" id="{593C8634-69E2-40AA-AA15-66BFAAA1DC5A}"/>
              </a:ext>
            </a:extLst>
          </p:cNvPr>
          <p:cNvSpPr>
            <a:spLocks noGrp="1" noRot="1" noChangeAspect="1" noChangeArrowheads="1" noTextEdit="1"/>
          </p:cNvSpPr>
          <p:nvPr>
            <p:ph type="sldImg"/>
          </p:nvPr>
        </p:nvSpPr>
        <p:spPr>
          <a:solidFill>
            <a:srgbClr val="FFFFFF"/>
          </a:solidFill>
          <a:ln/>
        </p:spPr>
      </p:sp>
      <p:sp>
        <p:nvSpPr>
          <p:cNvPr id="83972" name="Rectangle 3">
            <a:extLst>
              <a:ext uri="{FF2B5EF4-FFF2-40B4-BE49-F238E27FC236}">
                <a16:creationId xmlns:a16="http://schemas.microsoft.com/office/drawing/2014/main" id="{016F445A-E004-40BD-82A1-4C505CC03702}"/>
              </a:ext>
            </a:extLst>
          </p:cNvPr>
          <p:cNvSpPr>
            <a:spLocks noGrp="1" noChangeArrowheads="1"/>
          </p:cNvSpPr>
          <p:nvPr>
            <p:ph type="body" idx="1"/>
          </p:nvPr>
        </p:nvSpPr>
        <p:spPr>
          <a:xfrm>
            <a:off x="762000" y="4122738"/>
            <a:ext cx="5486400" cy="4570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Calibri" panose="020F0502020204030204" pitchFamily="34" charset="0"/>
              <a:cs typeface="Calibri" panose="020F0502020204030204" pitchFamily="34" charset="0"/>
            </a:endParaRPr>
          </a:p>
        </p:txBody>
      </p:sp>
      <p:sp>
        <p:nvSpPr>
          <p:cNvPr id="83973" name="Header Placeholder 1">
            <a:extLst>
              <a:ext uri="{FF2B5EF4-FFF2-40B4-BE49-F238E27FC236}">
                <a16:creationId xmlns:a16="http://schemas.microsoft.com/office/drawing/2014/main" id="{98E76B33-FE50-469B-BFE4-5D324746F0D9}"/>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a:latin typeface="Calibri" panose="020F0502020204030204" pitchFamily="34" charset="0"/>
            </a:endParaRPr>
          </a:p>
        </p:txBody>
      </p:sp>
    </p:spTree>
    <p:extLst>
      <p:ext uri="{BB962C8B-B14F-4D97-AF65-F5344CB8AC3E}">
        <p14:creationId xmlns:p14="http://schemas.microsoft.com/office/powerpoint/2010/main" val="125675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6F32972-27BE-4CD0-8EBB-B951A622DCFE}"/>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CB77A2F9-6F89-42DF-91AE-A8740C86F7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78DB84A8-82E6-4F06-A92D-FDF5D067B3C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3D456EB-0E54-4C2F-B805-903F4A181E1E}" type="slidenum">
              <a:rPr lang="en-US" altLang="en-US"/>
              <a:pPr>
                <a:spcBef>
                  <a:spcPct val="0"/>
                </a:spcBef>
              </a:pPr>
              <a:t>63</a:t>
            </a:fld>
            <a:endParaRPr lang="en-US" altLang="en-US"/>
          </a:p>
        </p:txBody>
      </p:sp>
    </p:spTree>
    <p:extLst>
      <p:ext uri="{BB962C8B-B14F-4D97-AF65-F5344CB8AC3E}">
        <p14:creationId xmlns:p14="http://schemas.microsoft.com/office/powerpoint/2010/main" val="4049022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5B202397-E54F-49BF-8C4B-2D1FEFA47DF3}"/>
              </a:ext>
            </a:extLst>
          </p:cNvPr>
          <p:cNvSpPr>
            <a:spLocks noGrp="1" noChangeArrowheads="1"/>
          </p:cNvSpPr>
          <p:nvPr>
            <p:ph type="sldNum" sz="quarter" idx="5"/>
          </p:nvPr>
        </p:nvSpPr>
        <p:spPr>
          <a:ln/>
        </p:spPr>
        <p:txBody>
          <a:bodyPr/>
          <a:lstStyle/>
          <a:p>
            <a:fld id="{ED730CBF-972F-463A-9253-9C4B12FEAC5F}" type="slidenum">
              <a:rPr lang="en-US" altLang="en-US"/>
              <a:pPr/>
              <a:t>74</a:t>
            </a:fld>
            <a:endParaRPr lang="en-US" altLang="en-US"/>
          </a:p>
        </p:txBody>
      </p:sp>
      <p:sp>
        <p:nvSpPr>
          <p:cNvPr id="140290" name="Rectangle 2">
            <a:extLst>
              <a:ext uri="{FF2B5EF4-FFF2-40B4-BE49-F238E27FC236}">
                <a16:creationId xmlns:a16="http://schemas.microsoft.com/office/drawing/2014/main" id="{DBEB2A2B-B30C-4EB5-90A7-47A8446D8123}"/>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EF4289A2-8B9D-4829-9FF6-3C4FB94D583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84484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9AB5C8AF-B30D-44F0-91FA-D523931E782A}"/>
              </a:ext>
            </a:extLst>
          </p:cNvPr>
          <p:cNvSpPr>
            <a:spLocks noGrp="1" noChangeArrowheads="1"/>
          </p:cNvSpPr>
          <p:nvPr>
            <p:ph type="sldNum" sz="quarter" idx="5"/>
          </p:nvPr>
        </p:nvSpPr>
        <p:spPr>
          <a:ln/>
        </p:spPr>
        <p:txBody>
          <a:bodyPr/>
          <a:lstStyle/>
          <a:p>
            <a:fld id="{C8630570-0133-41E5-B138-18DF5CA47CFE}" type="slidenum">
              <a:rPr lang="en-US" altLang="en-US"/>
              <a:pPr/>
              <a:t>75</a:t>
            </a:fld>
            <a:endParaRPr lang="en-US" altLang="en-US"/>
          </a:p>
        </p:txBody>
      </p:sp>
      <p:sp>
        <p:nvSpPr>
          <p:cNvPr id="151554" name="Rectangle 2">
            <a:extLst>
              <a:ext uri="{FF2B5EF4-FFF2-40B4-BE49-F238E27FC236}">
                <a16:creationId xmlns:a16="http://schemas.microsoft.com/office/drawing/2014/main" id="{C1E28F6C-6ABB-4C22-8155-17FA7C76B68E}"/>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4243EAF1-5757-4EDC-960F-341DF04C659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74459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E26EBFDF-9406-4681-BCB5-F5039F1E23E6}"/>
              </a:ext>
            </a:extLst>
          </p:cNvPr>
          <p:cNvSpPr>
            <a:spLocks noGrp="1" noChangeArrowheads="1"/>
          </p:cNvSpPr>
          <p:nvPr>
            <p:ph type="sldNum" sz="quarter" idx="5"/>
          </p:nvPr>
        </p:nvSpPr>
        <p:spPr>
          <a:ln/>
        </p:spPr>
        <p:txBody>
          <a:bodyPr/>
          <a:lstStyle/>
          <a:p>
            <a:fld id="{B4EC33B1-0169-457C-9D2E-0F9925FFF68A}" type="slidenum">
              <a:rPr lang="en-US" altLang="en-US"/>
              <a:pPr/>
              <a:t>76</a:t>
            </a:fld>
            <a:endParaRPr lang="en-US" altLang="en-US"/>
          </a:p>
        </p:txBody>
      </p:sp>
      <p:sp>
        <p:nvSpPr>
          <p:cNvPr id="212994" name="Rectangle 2">
            <a:extLst>
              <a:ext uri="{FF2B5EF4-FFF2-40B4-BE49-F238E27FC236}">
                <a16:creationId xmlns:a16="http://schemas.microsoft.com/office/drawing/2014/main" id="{00DE460F-5FB2-43B7-9387-A8FB5752C8CC}"/>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E4353078-49EF-4A2C-9B71-F8A1C60EBF4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18814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1598FDA3-2F71-4015-817E-6290F810E8F3}"/>
              </a:ext>
            </a:extLst>
          </p:cNvPr>
          <p:cNvSpPr>
            <a:spLocks noGrp="1" noChangeArrowheads="1"/>
          </p:cNvSpPr>
          <p:nvPr>
            <p:ph type="sldNum" sz="quarter" idx="5"/>
          </p:nvPr>
        </p:nvSpPr>
        <p:spPr>
          <a:ln/>
        </p:spPr>
        <p:txBody>
          <a:bodyPr/>
          <a:lstStyle/>
          <a:p>
            <a:fld id="{5DAC1BEF-0AE9-484F-9036-08D4AEFC599E}" type="slidenum">
              <a:rPr lang="en-US" altLang="en-US"/>
              <a:pPr/>
              <a:t>77</a:t>
            </a:fld>
            <a:endParaRPr lang="en-US" altLang="en-US"/>
          </a:p>
        </p:txBody>
      </p:sp>
      <p:sp>
        <p:nvSpPr>
          <p:cNvPr id="214018" name="Rectangle 2">
            <a:extLst>
              <a:ext uri="{FF2B5EF4-FFF2-40B4-BE49-F238E27FC236}">
                <a16:creationId xmlns:a16="http://schemas.microsoft.com/office/drawing/2014/main" id="{1D85AE9F-7F0C-4DB3-8EE9-0C5C6A44DFA9}"/>
              </a:ext>
            </a:extLst>
          </p:cNvPr>
          <p:cNvSpPr>
            <a:spLocks noGrp="1" noRot="1" noChangeAspect="1" noChangeArrowheads="1" noTextEdit="1"/>
          </p:cNvSpPr>
          <p:nvPr>
            <p:ph type="sldImg"/>
          </p:nvPr>
        </p:nvSpPr>
        <p:spPr>
          <a:ln/>
        </p:spPr>
      </p:sp>
      <p:sp>
        <p:nvSpPr>
          <p:cNvPr id="214019" name="Rectangle 3">
            <a:extLst>
              <a:ext uri="{FF2B5EF4-FFF2-40B4-BE49-F238E27FC236}">
                <a16:creationId xmlns:a16="http://schemas.microsoft.com/office/drawing/2014/main" id="{B36418F6-D9C1-4074-9CDC-44C507400AF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4276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CD1F470-E33D-41BC-92D1-33D7D577EF06}" type="slidenum">
              <a:rPr lang="en-US" smtClean="0"/>
              <a:pPr/>
              <a:t>10</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lnSpc>
                <a:spcPct val="80000"/>
              </a:lnSpc>
            </a:pPr>
            <a:endParaRPr lang="en-US" sz="800"/>
          </a:p>
        </p:txBody>
      </p:sp>
    </p:spTree>
    <p:extLst>
      <p:ext uri="{BB962C8B-B14F-4D97-AF65-F5344CB8AC3E}">
        <p14:creationId xmlns:p14="http://schemas.microsoft.com/office/powerpoint/2010/main" val="332836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a:p>
        </p:txBody>
      </p:sp>
      <p:sp>
        <p:nvSpPr>
          <p:cNvPr id="87044" name="Slide Number Placeholder 3"/>
          <p:cNvSpPr>
            <a:spLocks noGrp="1"/>
          </p:cNvSpPr>
          <p:nvPr>
            <p:ph type="sldNum" sz="quarter" idx="5"/>
          </p:nvPr>
        </p:nvSpPr>
        <p:spPr>
          <a:noFill/>
        </p:spPr>
        <p:txBody>
          <a:bodyPr/>
          <a:lstStyle/>
          <a:p>
            <a:fld id="{E737DC21-D259-4334-8676-572CDBD74FE3}" type="slidenum">
              <a:rPr lang="en-US" smtClean="0"/>
              <a:pPr/>
              <a:t>12</a:t>
            </a:fld>
            <a:endParaRPr lang="en-US"/>
          </a:p>
        </p:txBody>
      </p:sp>
    </p:spTree>
    <p:extLst>
      <p:ext uri="{BB962C8B-B14F-4D97-AF65-F5344CB8AC3E}">
        <p14:creationId xmlns:p14="http://schemas.microsoft.com/office/powerpoint/2010/main" val="134088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a:p>
        </p:txBody>
      </p:sp>
      <p:sp>
        <p:nvSpPr>
          <p:cNvPr id="88068" name="Slide Number Placeholder 3"/>
          <p:cNvSpPr>
            <a:spLocks noGrp="1"/>
          </p:cNvSpPr>
          <p:nvPr>
            <p:ph type="sldNum" sz="quarter" idx="5"/>
          </p:nvPr>
        </p:nvSpPr>
        <p:spPr>
          <a:noFill/>
        </p:spPr>
        <p:txBody>
          <a:bodyPr/>
          <a:lstStyle/>
          <a:p>
            <a:fld id="{8720764C-A27F-4D73-97B2-7CC1D68DF6E0}" type="slidenum">
              <a:rPr lang="en-US" smtClean="0"/>
              <a:pPr/>
              <a:t>13</a:t>
            </a:fld>
            <a:endParaRPr lang="en-US"/>
          </a:p>
        </p:txBody>
      </p:sp>
    </p:spTree>
    <p:extLst>
      <p:ext uri="{BB962C8B-B14F-4D97-AF65-F5344CB8AC3E}">
        <p14:creationId xmlns:p14="http://schemas.microsoft.com/office/powerpoint/2010/main" val="341666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a:p>
        </p:txBody>
      </p:sp>
      <p:sp>
        <p:nvSpPr>
          <p:cNvPr id="89092" name="Slide Number Placeholder 3"/>
          <p:cNvSpPr>
            <a:spLocks noGrp="1"/>
          </p:cNvSpPr>
          <p:nvPr>
            <p:ph type="sldNum" sz="quarter" idx="5"/>
          </p:nvPr>
        </p:nvSpPr>
        <p:spPr>
          <a:noFill/>
        </p:spPr>
        <p:txBody>
          <a:bodyPr/>
          <a:lstStyle/>
          <a:p>
            <a:fld id="{AADB424B-984C-4159-8E1B-8906C7FBE2F9}" type="slidenum">
              <a:rPr lang="en-US" smtClean="0"/>
              <a:pPr/>
              <a:t>14</a:t>
            </a:fld>
            <a:endParaRPr lang="en-US"/>
          </a:p>
        </p:txBody>
      </p:sp>
    </p:spTree>
    <p:extLst>
      <p:ext uri="{BB962C8B-B14F-4D97-AF65-F5344CB8AC3E}">
        <p14:creationId xmlns:p14="http://schemas.microsoft.com/office/powerpoint/2010/main" val="108813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B85AD8E0-2867-4CD7-8CFF-FCFB5E58EB69}"/>
              </a:ext>
            </a:extLst>
          </p:cNvPr>
          <p:cNvSpPr>
            <a:spLocks noGrp="1" noChangeArrowheads="1"/>
          </p:cNvSpPr>
          <p:nvPr>
            <p:ph type="sldNum" sz="quarter" idx="5"/>
          </p:nvPr>
        </p:nvSpPr>
        <p:spPr>
          <a:ln/>
        </p:spPr>
        <p:txBody>
          <a:bodyPr/>
          <a:lstStyle/>
          <a:p>
            <a:fld id="{4C2FDD26-4B13-44C4-A6D2-09E6F877F140}" type="slidenum">
              <a:rPr lang="en-US" altLang="en-US"/>
              <a:pPr/>
              <a:t>15</a:t>
            </a:fld>
            <a:endParaRPr lang="en-US" altLang="en-US"/>
          </a:p>
        </p:txBody>
      </p:sp>
      <p:sp>
        <p:nvSpPr>
          <p:cNvPr id="162818" name="Rectangle 2">
            <a:extLst>
              <a:ext uri="{FF2B5EF4-FFF2-40B4-BE49-F238E27FC236}">
                <a16:creationId xmlns:a16="http://schemas.microsoft.com/office/drawing/2014/main" id="{EC292183-2014-4707-8932-AC4B86246338}"/>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F4EB2F7E-F8F1-4CDA-88B9-F31A52BE8CF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45225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BFAB6A61-1D37-4139-8224-9E0030427C07}"/>
              </a:ext>
            </a:extLst>
          </p:cNvPr>
          <p:cNvSpPr>
            <a:spLocks noGrp="1" noChangeArrowheads="1"/>
          </p:cNvSpPr>
          <p:nvPr>
            <p:ph type="sldNum" sz="quarter" idx="5"/>
          </p:nvPr>
        </p:nvSpPr>
        <p:spPr>
          <a:ln/>
        </p:spPr>
        <p:txBody>
          <a:bodyPr/>
          <a:lstStyle/>
          <a:p>
            <a:fld id="{E5F9D730-ACAB-42B3-81BF-A9EBB12FCDF6}" type="slidenum">
              <a:rPr lang="en-US" altLang="en-US"/>
              <a:pPr/>
              <a:t>16</a:t>
            </a:fld>
            <a:endParaRPr lang="en-US" altLang="en-US"/>
          </a:p>
        </p:txBody>
      </p:sp>
      <p:sp>
        <p:nvSpPr>
          <p:cNvPr id="161794" name="Rectangle 2">
            <a:extLst>
              <a:ext uri="{FF2B5EF4-FFF2-40B4-BE49-F238E27FC236}">
                <a16:creationId xmlns:a16="http://schemas.microsoft.com/office/drawing/2014/main" id="{224DD015-6CE9-48AD-A009-3841B9C784D9}"/>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53F41D94-FC9F-4BEF-A5F2-EE5A2EB1061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815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A46D31C9-5E77-4EA6-9512-8D49C1785273}"/>
              </a:ext>
            </a:extLst>
          </p:cNvPr>
          <p:cNvSpPr>
            <a:spLocks noGrp="1" noChangeArrowheads="1"/>
          </p:cNvSpPr>
          <p:nvPr>
            <p:ph type="sldNum" sz="quarter" idx="5"/>
          </p:nvPr>
        </p:nvSpPr>
        <p:spPr>
          <a:ln/>
        </p:spPr>
        <p:txBody>
          <a:bodyPr/>
          <a:lstStyle/>
          <a:p>
            <a:fld id="{44211DE0-76DE-4446-A043-2A213D22DE08}" type="slidenum">
              <a:rPr lang="en-US" altLang="en-US"/>
              <a:pPr/>
              <a:t>17</a:t>
            </a:fld>
            <a:endParaRPr lang="en-US" altLang="en-US"/>
          </a:p>
        </p:txBody>
      </p:sp>
      <p:sp>
        <p:nvSpPr>
          <p:cNvPr id="160770" name="Rectangle 2">
            <a:extLst>
              <a:ext uri="{FF2B5EF4-FFF2-40B4-BE49-F238E27FC236}">
                <a16:creationId xmlns:a16="http://schemas.microsoft.com/office/drawing/2014/main" id="{A86214DB-99F6-4335-80E5-1CE6BA236574}"/>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7E810018-D2FA-4181-B928-F6EA188AF10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4491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77992E-9742-46EA-BF2B-E760B9F1C48C}"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2B3-2F9A-4E58-A4DA-42A84059ACEA}" type="slidenum">
              <a:rPr lang="en-US" smtClean="0"/>
              <a:t>‹#›</a:t>
            </a:fld>
            <a:endParaRPr lang="en-US"/>
          </a:p>
        </p:txBody>
      </p:sp>
    </p:spTree>
    <p:extLst>
      <p:ext uri="{BB962C8B-B14F-4D97-AF65-F5344CB8AC3E}">
        <p14:creationId xmlns:p14="http://schemas.microsoft.com/office/powerpoint/2010/main" val="166553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77992E-9742-46EA-BF2B-E760B9F1C48C}"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2B3-2F9A-4E58-A4DA-42A84059ACEA}" type="slidenum">
              <a:rPr lang="en-US" smtClean="0"/>
              <a:t>‹#›</a:t>
            </a:fld>
            <a:endParaRPr lang="en-US"/>
          </a:p>
        </p:txBody>
      </p:sp>
    </p:spTree>
    <p:extLst>
      <p:ext uri="{BB962C8B-B14F-4D97-AF65-F5344CB8AC3E}">
        <p14:creationId xmlns:p14="http://schemas.microsoft.com/office/powerpoint/2010/main" val="212360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77992E-9742-46EA-BF2B-E760B9F1C48C}"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2B3-2F9A-4E58-A4DA-42A84059ACE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Calibri" panose="020F0502020204030204" pitchFamily="34" charset="0"/>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Calibri" panose="020F0502020204030204" pitchFamily="34" charset="0"/>
              </a:rPr>
              <a:t>”</a:t>
            </a:r>
            <a:endParaRPr lang="en-US" dirty="0">
              <a:solidFill>
                <a:schemeClr val="accent1">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79106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77992E-9742-46EA-BF2B-E760B9F1C48C}"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2B3-2F9A-4E58-A4DA-42A84059ACEA}" type="slidenum">
              <a:rPr lang="en-US" smtClean="0"/>
              <a:t>‹#›</a:t>
            </a:fld>
            <a:endParaRPr lang="en-US"/>
          </a:p>
        </p:txBody>
      </p:sp>
    </p:spTree>
    <p:extLst>
      <p:ext uri="{BB962C8B-B14F-4D97-AF65-F5344CB8AC3E}">
        <p14:creationId xmlns:p14="http://schemas.microsoft.com/office/powerpoint/2010/main" val="1121657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77992E-9742-46EA-BF2B-E760B9F1C48C}"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2B3-2F9A-4E58-A4DA-42A84059AC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Calibri" panose="020F0502020204030204" pitchFamily="34" charset="0"/>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Calibri" panose="020F0502020204030204" pitchFamily="34" charset="0"/>
              </a:rPr>
              <a:t>”</a:t>
            </a:r>
          </a:p>
        </p:txBody>
      </p:sp>
    </p:spTree>
    <p:extLst>
      <p:ext uri="{BB962C8B-B14F-4D97-AF65-F5344CB8AC3E}">
        <p14:creationId xmlns:p14="http://schemas.microsoft.com/office/powerpoint/2010/main" val="1528147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77992E-9742-46EA-BF2B-E760B9F1C48C}"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2B3-2F9A-4E58-A4DA-42A84059ACEA}" type="slidenum">
              <a:rPr lang="en-US" smtClean="0"/>
              <a:t>‹#›</a:t>
            </a:fld>
            <a:endParaRPr lang="en-US"/>
          </a:p>
        </p:txBody>
      </p:sp>
    </p:spTree>
    <p:extLst>
      <p:ext uri="{BB962C8B-B14F-4D97-AF65-F5344CB8AC3E}">
        <p14:creationId xmlns:p14="http://schemas.microsoft.com/office/powerpoint/2010/main" val="537935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7992E-9742-46EA-BF2B-E760B9F1C48C}"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2B3-2F9A-4E58-A4DA-42A84059ACEA}" type="slidenum">
              <a:rPr lang="en-US" smtClean="0"/>
              <a:t>‹#›</a:t>
            </a:fld>
            <a:endParaRPr lang="en-US"/>
          </a:p>
        </p:txBody>
      </p:sp>
    </p:spTree>
    <p:extLst>
      <p:ext uri="{BB962C8B-B14F-4D97-AF65-F5344CB8AC3E}">
        <p14:creationId xmlns:p14="http://schemas.microsoft.com/office/powerpoint/2010/main" val="390797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7992E-9742-46EA-BF2B-E760B9F1C48C}"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2B3-2F9A-4E58-A4DA-42A84059ACEA}" type="slidenum">
              <a:rPr lang="en-US" smtClean="0"/>
              <a:t>‹#›</a:t>
            </a:fld>
            <a:endParaRPr lang="en-US"/>
          </a:p>
        </p:txBody>
      </p:sp>
    </p:spTree>
    <p:extLst>
      <p:ext uri="{BB962C8B-B14F-4D97-AF65-F5344CB8AC3E}">
        <p14:creationId xmlns:p14="http://schemas.microsoft.com/office/powerpoint/2010/main" val="2882623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9"/>
          <p:cNvSpPr>
            <a:spLocks noGrp="1" noChangeArrowheads="1"/>
          </p:cNvSpPr>
          <p:nvPr>
            <p:ph type="dt" sz="half" idx="10"/>
          </p:nvPr>
        </p:nvSpPr>
        <p:spPr/>
        <p:txBody>
          <a:bodyPr/>
          <a:lstStyle>
            <a:lvl1pPr>
              <a:defRPr dirty="0"/>
            </a:lvl1pPr>
          </a:lstStyle>
          <a:p>
            <a:pPr>
              <a:defRPr/>
            </a:pPr>
            <a:fld id="{177F8F68-CEAF-47A1-A77B-FC450B9256C0}" type="datetime1">
              <a:rPr lang="en-US" smtClean="0"/>
              <a:pPr>
                <a:defRPr/>
              </a:pPr>
              <a:t>9/13/2019</a:t>
            </a:fld>
            <a:endParaRPr lang="en-US"/>
          </a:p>
        </p:txBody>
      </p:sp>
      <p:sp>
        <p:nvSpPr>
          <p:cNvPr id="7" name="Rectangle 70"/>
          <p:cNvSpPr>
            <a:spLocks noGrp="1" noChangeArrowheads="1"/>
          </p:cNvSpPr>
          <p:nvPr>
            <p:ph type="ftr" sz="quarter" idx="11"/>
          </p:nvPr>
        </p:nvSpPr>
        <p:spPr/>
        <p:txBody>
          <a:bodyPr/>
          <a:lstStyle>
            <a:lvl1pPr>
              <a:defRPr dirty="0"/>
            </a:lvl1pPr>
          </a:lstStyle>
          <a:p>
            <a:pPr>
              <a:defRPr/>
            </a:pPr>
            <a:endParaRPr lang="en-US"/>
          </a:p>
        </p:txBody>
      </p:sp>
      <p:sp>
        <p:nvSpPr>
          <p:cNvPr id="8" name="Rectangle 71"/>
          <p:cNvSpPr>
            <a:spLocks noGrp="1" noChangeArrowheads="1"/>
          </p:cNvSpPr>
          <p:nvPr>
            <p:ph type="sldNum" sz="quarter" idx="12"/>
          </p:nvPr>
        </p:nvSpPr>
        <p:spPr/>
        <p:txBody>
          <a:bodyPr/>
          <a:lstStyle>
            <a:lvl1pPr>
              <a:defRPr/>
            </a:lvl1pPr>
          </a:lstStyle>
          <a:p>
            <a:pPr>
              <a:defRPr/>
            </a:pPr>
            <a:fld id="{1733460A-ABEE-43B8-AE5A-AAAEDF8B5667}" type="slidenum">
              <a:rPr lang="en-US"/>
              <a:pPr>
                <a:defRPr/>
              </a:pPr>
              <a:t>‹#›</a:t>
            </a:fld>
            <a:endParaRPr lang="en-US" dirty="0"/>
          </a:p>
        </p:txBody>
      </p:sp>
    </p:spTree>
    <p:extLst>
      <p:ext uri="{BB962C8B-B14F-4D97-AF65-F5344CB8AC3E}">
        <p14:creationId xmlns:p14="http://schemas.microsoft.com/office/powerpoint/2010/main" val="3607456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381750"/>
            <a:ext cx="28448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A80B9B-C2C8-5A47-90F1-F43C981132AA}" type="slidenum">
              <a:rPr lang="en-US"/>
              <a:pPr>
                <a:defRPr/>
              </a:pPr>
              <a:t>‹#›</a:t>
            </a:fld>
            <a:endParaRPr lang="en-US"/>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79232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381750"/>
            <a:ext cx="28448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A80B9B-C2C8-5A47-90F1-F43C981132AA}" type="slidenum">
              <a:rPr lang="en-US"/>
              <a:pPr>
                <a:defRPr/>
              </a:pPr>
              <a:t>‹#›</a:t>
            </a:fld>
            <a:endParaRPr lang="en-US"/>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6551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7992E-9742-46EA-BF2B-E760B9F1C48C}"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2B3-2F9A-4E58-A4DA-42A84059ACEA}" type="slidenum">
              <a:rPr lang="en-US" smtClean="0"/>
              <a:t>‹#›</a:t>
            </a:fld>
            <a:endParaRPr lang="en-US"/>
          </a:p>
        </p:txBody>
      </p:sp>
    </p:spTree>
    <p:extLst>
      <p:ext uri="{BB962C8B-B14F-4D97-AF65-F5344CB8AC3E}">
        <p14:creationId xmlns:p14="http://schemas.microsoft.com/office/powerpoint/2010/main" val="418779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77992E-9742-46EA-BF2B-E760B9F1C48C}"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2B3-2F9A-4E58-A4DA-42A84059ACEA}" type="slidenum">
              <a:rPr lang="en-US" smtClean="0"/>
              <a:t>‹#›</a:t>
            </a:fld>
            <a:endParaRPr lang="en-US"/>
          </a:p>
        </p:txBody>
      </p:sp>
    </p:spTree>
    <p:extLst>
      <p:ext uri="{BB962C8B-B14F-4D97-AF65-F5344CB8AC3E}">
        <p14:creationId xmlns:p14="http://schemas.microsoft.com/office/powerpoint/2010/main" val="421901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77992E-9742-46EA-BF2B-E760B9F1C48C}"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BD2B3-2F9A-4E58-A4DA-42A84059ACEA}" type="slidenum">
              <a:rPr lang="en-US" smtClean="0"/>
              <a:t>‹#›</a:t>
            </a:fld>
            <a:endParaRPr lang="en-US"/>
          </a:p>
        </p:txBody>
      </p:sp>
    </p:spTree>
    <p:extLst>
      <p:ext uri="{BB962C8B-B14F-4D97-AF65-F5344CB8AC3E}">
        <p14:creationId xmlns:p14="http://schemas.microsoft.com/office/powerpoint/2010/main" val="224546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7992E-9742-46EA-BF2B-E760B9F1C48C}"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BD2B3-2F9A-4E58-A4DA-42A84059ACEA}" type="slidenum">
              <a:rPr lang="en-US" smtClean="0"/>
              <a:t>‹#›</a:t>
            </a:fld>
            <a:endParaRPr lang="en-US"/>
          </a:p>
        </p:txBody>
      </p:sp>
    </p:spTree>
    <p:extLst>
      <p:ext uri="{BB962C8B-B14F-4D97-AF65-F5344CB8AC3E}">
        <p14:creationId xmlns:p14="http://schemas.microsoft.com/office/powerpoint/2010/main" val="281881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77992E-9742-46EA-BF2B-E760B9F1C48C}"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BD2B3-2F9A-4E58-A4DA-42A84059ACEA}" type="slidenum">
              <a:rPr lang="en-US" smtClean="0"/>
              <a:t>‹#›</a:t>
            </a:fld>
            <a:endParaRPr lang="en-US"/>
          </a:p>
        </p:txBody>
      </p:sp>
    </p:spTree>
    <p:extLst>
      <p:ext uri="{BB962C8B-B14F-4D97-AF65-F5344CB8AC3E}">
        <p14:creationId xmlns:p14="http://schemas.microsoft.com/office/powerpoint/2010/main" val="148167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7992E-9742-46EA-BF2B-E760B9F1C48C}"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BD2B3-2F9A-4E58-A4DA-42A84059ACEA}" type="slidenum">
              <a:rPr lang="en-US" smtClean="0"/>
              <a:t>‹#›</a:t>
            </a:fld>
            <a:endParaRPr lang="en-US"/>
          </a:p>
        </p:txBody>
      </p:sp>
    </p:spTree>
    <p:extLst>
      <p:ext uri="{BB962C8B-B14F-4D97-AF65-F5344CB8AC3E}">
        <p14:creationId xmlns:p14="http://schemas.microsoft.com/office/powerpoint/2010/main" val="339605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77992E-9742-46EA-BF2B-E760B9F1C48C}"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BD2B3-2F9A-4E58-A4DA-42A84059ACEA}" type="slidenum">
              <a:rPr lang="en-US" smtClean="0"/>
              <a:t>‹#›</a:t>
            </a:fld>
            <a:endParaRPr lang="en-US"/>
          </a:p>
        </p:txBody>
      </p:sp>
    </p:spTree>
    <p:extLst>
      <p:ext uri="{BB962C8B-B14F-4D97-AF65-F5344CB8AC3E}">
        <p14:creationId xmlns:p14="http://schemas.microsoft.com/office/powerpoint/2010/main" val="253385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77992E-9742-46EA-BF2B-E760B9F1C48C}"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BD2B3-2F9A-4E58-A4DA-42A84059ACEA}" type="slidenum">
              <a:rPr lang="en-US" smtClean="0"/>
              <a:t>‹#›</a:t>
            </a:fld>
            <a:endParaRPr lang="en-US"/>
          </a:p>
        </p:txBody>
      </p:sp>
    </p:spTree>
    <p:extLst>
      <p:ext uri="{BB962C8B-B14F-4D97-AF65-F5344CB8AC3E}">
        <p14:creationId xmlns:p14="http://schemas.microsoft.com/office/powerpoint/2010/main" val="182171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defRPr>
            </a:lvl1pPr>
          </a:lstStyle>
          <a:p>
            <a:fld id="{8A77992E-9742-46EA-BF2B-E760B9F1C48C}" type="datetimeFigureOut">
              <a:rPr lang="en-US" smtClean="0"/>
              <a:pPr/>
              <a:t>9/13/2019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latin typeface="Calibri" panose="020F0502020204030204" pitchFamily="34" charset="0"/>
              </a:defRPr>
            </a:lvl1pPr>
          </a:lstStyle>
          <a:p>
            <a:fld id="{3D7BD2B3-2F9A-4E58-A4DA-42A84059ACEA}" type="slidenum">
              <a:rPr lang="en-US" smtClean="0"/>
              <a:pPr/>
              <a:t>‹#›</a:t>
            </a:fld>
            <a:endParaRPr lang="en-US" dirty="0"/>
          </a:p>
        </p:txBody>
      </p:sp>
    </p:spTree>
    <p:extLst>
      <p:ext uri="{BB962C8B-B14F-4D97-AF65-F5344CB8AC3E}">
        <p14:creationId xmlns:p14="http://schemas.microsoft.com/office/powerpoint/2010/main" val="682181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79" r:id="rId18"/>
    <p:sldLayoutId id="2147483680" r:id="rId19"/>
  </p:sldLayoutIdLst>
  <p:txStyles>
    <p:titleStyle>
      <a:lvl1pPr algn="l" defTabSz="457200"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alibri" panose="020F050202020403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panose="020F050202020403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panose="020F0502020204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ed203health2.wikispaces.com/Violence"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lNJjEZoRKq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mritidisaac.wordpress.com/2016/08/13/my-love-affair-continues/"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openclipart.org/detail/221491/movie-projector-ico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research.northumbria.ac.uk/support/tag/impact/"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newclearvision.com/2011/06/03/i-want-to-be-a-farmer/"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unatizaytu.blogspot.com/2012/09/diseno-de-proyectos-i-aclarando.html"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spring.org.uk/2010/10/why-thank-you-is-more-than-just-good-manners.php"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vimeo.com/35828189"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9.xml.rels><?xml version="1.0" encoding="UTF-8" standalone="yes"?>
<Relationships xmlns="http://schemas.openxmlformats.org/package/2006/relationships"><Relationship Id="rId3" Type="http://schemas.openxmlformats.org/officeDocument/2006/relationships/hyperlink" Target="tel://1-800-799-7233/" TargetMode="External"/><Relationship Id="rId2" Type="http://schemas.openxmlformats.org/officeDocument/2006/relationships/hyperlink" Target="tel://1-800-650-652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hyperlink" Target="http://www.nationalcenterdvtraumamh.org/"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nico1-toutlefrancais.wikispaces.com/l'interrogation+-+comment+poser+des+questions" TargetMode="External"/><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mailto:maggie.cveticanin@lsfnet.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1A5B-15C6-40C3-8CEC-75E270180B7D}"/>
              </a:ext>
            </a:extLst>
          </p:cNvPr>
          <p:cNvSpPr>
            <a:spLocks noGrp="1"/>
          </p:cNvSpPr>
          <p:nvPr>
            <p:ph type="ctrTitle"/>
          </p:nvPr>
        </p:nvSpPr>
        <p:spPr>
          <a:xfrm>
            <a:off x="1524000" y="-237067"/>
            <a:ext cx="9144000" cy="3747030"/>
          </a:xfrm>
        </p:spPr>
        <p:txBody>
          <a:bodyPr>
            <a:normAutofit/>
          </a:bodyPr>
          <a:lstStyle/>
          <a:p>
            <a:pPr algn="ctr"/>
            <a:br>
              <a:rPr lang="en-US" dirty="0"/>
            </a:br>
            <a:br>
              <a:rPr lang="en-US" dirty="0"/>
            </a:br>
            <a:r>
              <a:rPr lang="en-US" sz="4400" dirty="0">
                <a:solidFill>
                  <a:schemeClr val="accent6">
                    <a:lumMod val="50000"/>
                  </a:schemeClr>
                </a:solidFill>
                <a:latin typeface="Calibri" panose="020F0502020204030204" pitchFamily="34" charset="0"/>
                <a:cs typeface="Calibri" panose="020F0502020204030204" pitchFamily="34" charset="0"/>
              </a:rPr>
              <a:t>Dynamics of Domestic Violence</a:t>
            </a:r>
          </a:p>
        </p:txBody>
      </p:sp>
      <p:sp>
        <p:nvSpPr>
          <p:cNvPr id="3" name="Subtitle 2">
            <a:extLst>
              <a:ext uri="{FF2B5EF4-FFF2-40B4-BE49-F238E27FC236}">
                <a16:creationId xmlns:a16="http://schemas.microsoft.com/office/drawing/2014/main" id="{8578CEFA-4D8F-4ACD-AB2C-AD3A40B6B0EA}"/>
              </a:ext>
            </a:extLst>
          </p:cNvPr>
          <p:cNvSpPr>
            <a:spLocks noGrp="1"/>
          </p:cNvSpPr>
          <p:nvPr>
            <p:ph type="subTitle" idx="1"/>
          </p:nvPr>
        </p:nvSpPr>
        <p:spPr/>
        <p:txBody>
          <a:bodyPr>
            <a:normAutofit/>
          </a:bodyPr>
          <a:lstStyle/>
          <a:p>
            <a:r>
              <a:rPr lang="en-US" sz="2800" dirty="0">
                <a:latin typeface="Calibri" panose="020F0502020204030204" pitchFamily="34" charset="0"/>
                <a:cs typeface="Calibri" panose="020F0502020204030204" pitchFamily="34" charset="0"/>
              </a:rPr>
              <a:t>Maggie Cveticanin, MMHC</a:t>
            </a:r>
          </a:p>
          <a:p>
            <a:r>
              <a:rPr lang="en-US" sz="2800" dirty="0">
                <a:latin typeface="Calibri" panose="020F0502020204030204" pitchFamily="34" charset="0"/>
                <a:cs typeface="Calibri" panose="020F0502020204030204" pitchFamily="34" charset="0"/>
              </a:rPr>
              <a:t>Jacksonville, Florida</a:t>
            </a:r>
          </a:p>
        </p:txBody>
      </p:sp>
    </p:spTree>
    <p:extLst>
      <p:ext uri="{BB962C8B-B14F-4D97-AF65-F5344CB8AC3E}">
        <p14:creationId xmlns:p14="http://schemas.microsoft.com/office/powerpoint/2010/main" val="2214701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6D99BF0F-5B7C-4D16-BDD2-768468047B43}" type="slidenum">
              <a:rPr lang="en-US" smtClean="0"/>
              <a:pPr/>
              <a:t>10</a:t>
            </a:fld>
            <a:endParaRPr lang="en-US"/>
          </a:p>
        </p:txBody>
      </p:sp>
      <p:sp>
        <p:nvSpPr>
          <p:cNvPr id="9219" name="Rectangle 2"/>
          <p:cNvSpPr>
            <a:spLocks noGrp="1" noChangeArrowheads="1"/>
          </p:cNvSpPr>
          <p:nvPr>
            <p:ph type="title"/>
          </p:nvPr>
        </p:nvSpPr>
        <p:spPr>
          <a:xfrm>
            <a:off x="169333" y="274637"/>
            <a:ext cx="9640711" cy="1480741"/>
          </a:xfrm>
        </p:spPr>
        <p:txBody>
          <a:bodyPr>
            <a:noAutofit/>
          </a:bodyPr>
          <a:lstStyle/>
          <a:p>
            <a:pPr algn="ctr" eaLnBrk="1" hangingPunct="1"/>
            <a:r>
              <a:rPr lang="en-US" sz="4000" b="1" dirty="0">
                <a:solidFill>
                  <a:schemeClr val="tx1"/>
                </a:solidFill>
                <a:latin typeface="Calibri" panose="020F0502020204030204" pitchFamily="34" charset="0"/>
                <a:cs typeface="Calibri" panose="020F0502020204030204" pitchFamily="34" charset="0"/>
              </a:rPr>
              <a:t>Campaign of Violence and Cycle of Violence</a:t>
            </a:r>
          </a:p>
        </p:txBody>
      </p:sp>
      <p:sp>
        <p:nvSpPr>
          <p:cNvPr id="9220" name="Rectangle 3"/>
          <p:cNvSpPr>
            <a:spLocks noGrp="1" noChangeArrowheads="1"/>
          </p:cNvSpPr>
          <p:nvPr>
            <p:ph type="body" idx="1"/>
          </p:nvPr>
        </p:nvSpPr>
        <p:spPr>
          <a:xfrm>
            <a:off x="1" y="1755378"/>
            <a:ext cx="10210800" cy="4645421"/>
          </a:xfrm>
        </p:spPr>
        <p:txBody>
          <a:bodyPr>
            <a:normAutofit fontScale="92500"/>
          </a:bodyPr>
          <a:lstStyle/>
          <a:p>
            <a:pPr eaLnBrk="1" hangingPunct="1"/>
            <a:r>
              <a:rPr lang="en-US" sz="2400" dirty="0">
                <a:solidFill>
                  <a:schemeClr val="tx1"/>
                </a:solidFill>
                <a:latin typeface="Calibri" panose="020F0502020204030204" pitchFamily="34" charset="0"/>
                <a:cs typeface="Calibri" panose="020F0502020204030204" pitchFamily="34" charset="0"/>
              </a:rPr>
              <a:t>A Campaign of Violence is based on non-physical, non-sexual tactics abusive partners choose to use in order to control the survivor.</a:t>
            </a:r>
          </a:p>
          <a:p>
            <a:pPr eaLnBrk="1" hangingPunct="1"/>
            <a:endParaRPr lang="en-US" sz="2400" dirty="0">
              <a:solidFill>
                <a:schemeClr val="tx1"/>
              </a:solidFill>
              <a:latin typeface="Calibri" panose="020F0502020204030204" pitchFamily="34" charset="0"/>
              <a:cs typeface="Calibri" panose="020F0502020204030204" pitchFamily="34" charset="0"/>
            </a:endParaRPr>
          </a:p>
          <a:p>
            <a:pPr eaLnBrk="1" hangingPunct="1"/>
            <a:r>
              <a:rPr lang="en-US" sz="2400" dirty="0">
                <a:solidFill>
                  <a:schemeClr val="tx1"/>
                </a:solidFill>
                <a:latin typeface="Calibri" panose="020F0502020204030204" pitchFamily="34" charset="0"/>
                <a:cs typeface="Calibri" panose="020F0502020204030204" pitchFamily="34" charset="0"/>
              </a:rPr>
              <a:t>The Cycle of Violence suggests that the violence occurs in a regular pattern and always includes an outburst of physical violence.</a:t>
            </a:r>
          </a:p>
          <a:p>
            <a:pPr eaLnBrk="1" hangingPunct="1"/>
            <a:endParaRPr lang="en-US"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A Campaign of Violence suggests that the physical or sexual violence has to happen only once. Abusive tactics help achieve the abusive partner’s goal of control.</a:t>
            </a:r>
          </a:p>
          <a:p>
            <a:endParaRPr lang="en-US"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The Cycle of Violence suggests that the “tension building phase” (which may incorporate tactics) always erupts in physical violence.</a:t>
            </a:r>
          </a:p>
          <a:p>
            <a:pPr eaLnBrk="1" hangingPunct="1"/>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4866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A824-BE8F-476C-9D1B-893FA9BAACA5}"/>
              </a:ext>
            </a:extLst>
          </p:cNvPr>
          <p:cNvSpPr>
            <a:spLocks noGrp="1"/>
          </p:cNvSpPr>
          <p:nvPr>
            <p:ph type="title"/>
          </p:nvPr>
        </p:nvSpPr>
        <p:spPr/>
        <p:txBody>
          <a:bodyPr>
            <a:noAutofit/>
          </a:bodyPr>
          <a:lstStyle/>
          <a:p>
            <a:pPr algn="ctr"/>
            <a:r>
              <a:rPr lang="en-US" sz="4000" b="1" dirty="0">
                <a:solidFill>
                  <a:schemeClr val="tx1"/>
                </a:solidFill>
                <a:latin typeface="Calibri" panose="020F0502020204030204" pitchFamily="34" charset="0"/>
                <a:cs typeface="Calibri" panose="020F0502020204030204" pitchFamily="34" charset="0"/>
              </a:rPr>
              <a:t>Factors that Support Battering</a:t>
            </a:r>
          </a:p>
        </p:txBody>
      </p:sp>
      <p:pic>
        <p:nvPicPr>
          <p:cNvPr id="5" name="Content Placeholder 4">
            <a:extLst>
              <a:ext uri="{FF2B5EF4-FFF2-40B4-BE49-F238E27FC236}">
                <a16:creationId xmlns:a16="http://schemas.microsoft.com/office/drawing/2014/main" id="{728CBBC5-9F62-4DE7-BD56-02D69B6C708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94619" y="2835276"/>
            <a:ext cx="7177881" cy="2600325"/>
          </a:xfrm>
        </p:spPr>
      </p:pic>
    </p:spTree>
    <p:extLst>
      <p:ext uri="{BB962C8B-B14F-4D97-AF65-F5344CB8AC3E}">
        <p14:creationId xmlns:p14="http://schemas.microsoft.com/office/powerpoint/2010/main" val="67793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A4DE48BC-1063-423C-AEC4-F73EA8BD5BC9}" type="slidenum">
              <a:rPr lang="en-US" smtClean="0"/>
              <a:pPr/>
              <a:t>12</a:t>
            </a:fld>
            <a:endParaRPr lang="en-US"/>
          </a:p>
        </p:txBody>
      </p:sp>
      <p:sp>
        <p:nvSpPr>
          <p:cNvPr id="24579" name="Rectangle 2"/>
          <p:cNvSpPr>
            <a:spLocks noGrp="1" noChangeArrowheads="1"/>
          </p:cNvSpPr>
          <p:nvPr>
            <p:ph type="body" idx="1"/>
          </p:nvPr>
        </p:nvSpPr>
        <p:spPr>
          <a:xfrm>
            <a:off x="824089" y="533400"/>
            <a:ext cx="8805333" cy="3886200"/>
          </a:xfrm>
        </p:spPr>
        <p:txBody>
          <a:bodyPr>
            <a:normAutofit fontScale="85000" lnSpcReduction="20000"/>
          </a:bodyPr>
          <a:lstStyle/>
          <a:p>
            <a:pPr marL="627063" lvl="1" indent="-512763" algn="ctr">
              <a:spcAft>
                <a:spcPts val="600"/>
              </a:spcAft>
              <a:buNone/>
            </a:pPr>
            <a:r>
              <a:rPr lang="en-US" sz="7000" noProof="1">
                <a:solidFill>
                  <a:schemeClr val="tx1"/>
                </a:solidFill>
                <a:latin typeface="Calibri" panose="020F0502020204030204" pitchFamily="34" charset="0"/>
                <a:cs typeface="Calibri" panose="020F0502020204030204" pitchFamily="34" charset="0"/>
              </a:rPr>
              <a:t>  </a:t>
            </a:r>
            <a:r>
              <a:rPr lang="en-US" sz="4700" b="1" noProof="1">
                <a:solidFill>
                  <a:schemeClr val="tx1"/>
                </a:solidFill>
                <a:latin typeface="Calibri" panose="020F0502020204030204" pitchFamily="34" charset="0"/>
                <a:cs typeface="Calibri" panose="020F0502020204030204" pitchFamily="34" charset="0"/>
              </a:rPr>
              <a:t>Activity:</a:t>
            </a:r>
          </a:p>
          <a:p>
            <a:pPr marL="627063" lvl="1" indent="-512763" algn="ctr">
              <a:spcAft>
                <a:spcPts val="600"/>
              </a:spcAft>
              <a:buNone/>
            </a:pPr>
            <a:r>
              <a:rPr lang="en-US" sz="4700" b="1" dirty="0">
                <a:solidFill>
                  <a:schemeClr val="tx1"/>
                </a:solidFill>
                <a:latin typeface="Calibri" panose="020F0502020204030204" pitchFamily="34" charset="0"/>
                <a:cs typeface="Calibri" panose="020F0502020204030204" pitchFamily="34" charset="0"/>
              </a:rPr>
              <a:t>Socialization </a:t>
            </a:r>
          </a:p>
          <a:p>
            <a:pPr marL="627063" lvl="1" indent="-512763">
              <a:lnSpc>
                <a:spcPct val="90000"/>
              </a:lnSpc>
              <a:spcAft>
                <a:spcPts val="600"/>
              </a:spcAft>
              <a:buNone/>
            </a:pPr>
            <a:r>
              <a:rPr lang="en-US" sz="5700" dirty="0">
                <a:latin typeface="Calibri" panose="020F0502020204030204" pitchFamily="34" charset="0"/>
                <a:cs typeface="Calibri" panose="020F0502020204030204" pitchFamily="34" charset="0"/>
              </a:rPr>
              <a:t>	</a:t>
            </a:r>
            <a:endParaRPr lang="en-US" sz="5700" dirty="0">
              <a:solidFill>
                <a:schemeClr val="tx1"/>
              </a:solidFill>
              <a:latin typeface="Calibri" panose="020F0502020204030204" pitchFamily="34" charset="0"/>
              <a:cs typeface="Calibri" panose="020F0502020204030204" pitchFamily="34" charset="0"/>
            </a:endParaRPr>
          </a:p>
          <a:p>
            <a:pPr marL="627063" lvl="1" indent="-512763" algn="ctr">
              <a:lnSpc>
                <a:spcPct val="90000"/>
              </a:lnSpc>
              <a:spcAft>
                <a:spcPts val="600"/>
              </a:spcAft>
              <a:buNone/>
            </a:pPr>
            <a:r>
              <a:rPr lang="en-US" sz="2800" dirty="0">
                <a:solidFill>
                  <a:schemeClr val="tx1"/>
                </a:solidFill>
                <a:latin typeface="Calibri" panose="020F0502020204030204" pitchFamily="34" charset="0"/>
                <a:cs typeface="Calibri" panose="020F0502020204030204" pitchFamily="34" charset="0"/>
              </a:rPr>
              <a:t>How are boys socialized to become men?</a:t>
            </a:r>
          </a:p>
          <a:p>
            <a:pPr marL="627063" lvl="1" indent="-512763" algn="ctr">
              <a:lnSpc>
                <a:spcPct val="90000"/>
              </a:lnSpc>
              <a:spcAft>
                <a:spcPts val="600"/>
              </a:spcAft>
              <a:buNone/>
            </a:pPr>
            <a:endParaRPr lang="en-US" sz="2800" dirty="0">
              <a:solidFill>
                <a:schemeClr val="tx1"/>
              </a:solidFill>
              <a:latin typeface="Calibri" panose="020F0502020204030204" pitchFamily="34" charset="0"/>
              <a:cs typeface="Calibri" panose="020F0502020204030204" pitchFamily="34" charset="0"/>
            </a:endParaRPr>
          </a:p>
          <a:p>
            <a:pPr marL="627063" lvl="1" indent="-512763" algn="ctr">
              <a:lnSpc>
                <a:spcPct val="90000"/>
              </a:lnSpc>
              <a:spcAft>
                <a:spcPts val="600"/>
              </a:spcAft>
              <a:buNone/>
            </a:pPr>
            <a:r>
              <a:rPr lang="en-US" sz="2800" dirty="0">
                <a:solidFill>
                  <a:schemeClr val="tx1"/>
                </a:solidFill>
                <a:latin typeface="Calibri" panose="020F0502020204030204" pitchFamily="34" charset="0"/>
                <a:cs typeface="Calibri" panose="020F0502020204030204" pitchFamily="34" charset="0"/>
              </a:rPr>
              <a:t>How are girls socialized to become women?</a:t>
            </a:r>
          </a:p>
        </p:txBody>
      </p:sp>
    </p:spTree>
    <p:extLst>
      <p:ext uri="{BB962C8B-B14F-4D97-AF65-F5344CB8AC3E}">
        <p14:creationId xmlns:p14="http://schemas.microsoft.com/office/powerpoint/2010/main" val="3733725045"/>
      </p:ext>
    </p:extLst>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7C38AA7D-B17D-4C02-8D0C-0DAD2EED44CB}" type="slidenum">
              <a:rPr lang="en-US" smtClean="0"/>
              <a:pPr/>
              <a:t>13</a:t>
            </a:fld>
            <a:endParaRPr lang="en-US"/>
          </a:p>
        </p:txBody>
      </p:sp>
      <p:sp>
        <p:nvSpPr>
          <p:cNvPr id="25603" name="Rectangle 2"/>
          <p:cNvSpPr>
            <a:spLocks noGrp="1" noChangeArrowheads="1"/>
          </p:cNvSpPr>
          <p:nvPr>
            <p:ph type="body" idx="1"/>
          </p:nvPr>
        </p:nvSpPr>
        <p:spPr>
          <a:xfrm>
            <a:off x="237068" y="304800"/>
            <a:ext cx="9482666" cy="6172200"/>
          </a:xfrm>
        </p:spPr>
        <p:txBody>
          <a:bodyPr>
            <a:normAutofit lnSpcReduction="10000"/>
          </a:bodyPr>
          <a:lstStyle/>
          <a:p>
            <a:pPr marL="395288" indent="0" algn="ctr">
              <a:buNone/>
            </a:pPr>
            <a:r>
              <a:rPr lang="en-US" dirty="0">
                <a:sym typeface="Wingdings" pitchFamily="2" charset="2"/>
              </a:rPr>
              <a:t> </a:t>
            </a:r>
            <a:r>
              <a:rPr lang="en-US" sz="4300" b="1" dirty="0">
                <a:solidFill>
                  <a:schemeClr val="tx1"/>
                </a:solidFill>
                <a:latin typeface="Calibri" panose="020F0502020204030204" pitchFamily="34" charset="0"/>
                <a:cs typeface="Calibri" panose="020F0502020204030204" pitchFamily="34" charset="0"/>
              </a:rPr>
              <a:t>Societal Acceptance or Support for Battering</a:t>
            </a:r>
            <a:br>
              <a:rPr lang="en-US" sz="4300" b="1" dirty="0">
                <a:latin typeface="Calibri" panose="020F0502020204030204" pitchFamily="34" charset="0"/>
                <a:cs typeface="Calibri" panose="020F0502020204030204" pitchFamily="34" charset="0"/>
              </a:rPr>
            </a:br>
            <a:endParaRPr lang="en-US" sz="2600" b="1" dirty="0">
              <a:latin typeface="Calibri" panose="020F0502020204030204" pitchFamily="34" charset="0"/>
              <a:cs typeface="Calibri" panose="020F0502020204030204" pitchFamily="34" charset="0"/>
            </a:endParaRPr>
          </a:p>
          <a:p>
            <a:pPr marL="395288" indent="0">
              <a:lnSpc>
                <a:spcPct val="75000"/>
              </a:lnSpc>
              <a:buFont typeface="Wingdings" pitchFamily="2" charset="2"/>
              <a:buChar char="C"/>
            </a:pPr>
            <a:r>
              <a:rPr lang="en-US" sz="2600" dirty="0">
                <a:latin typeface="Calibri" panose="020F0502020204030204" pitchFamily="34" charset="0"/>
                <a:cs typeface="Calibri" panose="020F0502020204030204" pitchFamily="34" charset="0"/>
              </a:rPr>
              <a:t> </a:t>
            </a:r>
            <a:r>
              <a:rPr lang="en-US" sz="2600" dirty="0">
                <a:solidFill>
                  <a:schemeClr val="tx1"/>
                </a:solidFill>
                <a:latin typeface="Calibri" panose="020F0502020204030204" pitchFamily="34" charset="0"/>
                <a:cs typeface="Calibri" panose="020F0502020204030204" pitchFamily="34" charset="0"/>
              </a:rPr>
              <a:t>Not insisting on quick and extensive punishment of   </a:t>
            </a:r>
          </a:p>
          <a:p>
            <a:pPr marL="395288" indent="0">
              <a:lnSpc>
                <a:spcPct val="75000"/>
              </a:lnSpc>
              <a:buNone/>
            </a:pPr>
            <a:r>
              <a:rPr lang="en-US" sz="2600" dirty="0">
                <a:solidFill>
                  <a:schemeClr val="tx1"/>
                </a:solidFill>
                <a:latin typeface="Calibri" panose="020F0502020204030204" pitchFamily="34" charset="0"/>
                <a:cs typeface="Calibri" panose="020F0502020204030204" pitchFamily="34" charset="0"/>
              </a:rPr>
              <a:t>  abusive partners; hence, abusive partners expect little consequence.</a:t>
            </a:r>
          </a:p>
          <a:p>
            <a:pPr marL="395288" indent="0">
              <a:lnSpc>
                <a:spcPct val="75000"/>
              </a:lnSpc>
              <a:buNone/>
            </a:pPr>
            <a:endParaRPr lang="en-US" sz="2600" dirty="0">
              <a:solidFill>
                <a:schemeClr val="tx1"/>
              </a:solidFill>
              <a:latin typeface="Calibri" panose="020F0502020204030204" pitchFamily="34" charset="0"/>
              <a:cs typeface="Calibri" panose="020F0502020204030204" pitchFamily="34" charset="0"/>
            </a:endParaRPr>
          </a:p>
          <a:p>
            <a:pPr marL="395288" indent="0">
              <a:lnSpc>
                <a:spcPct val="75000"/>
              </a:lnSpc>
              <a:buNone/>
            </a:pPr>
            <a:endParaRPr lang="en-US" sz="2600" dirty="0">
              <a:solidFill>
                <a:schemeClr val="tx1"/>
              </a:solidFill>
              <a:latin typeface="Calibri" panose="020F0502020204030204" pitchFamily="34" charset="0"/>
              <a:cs typeface="Calibri" panose="020F0502020204030204" pitchFamily="34" charset="0"/>
            </a:endParaRPr>
          </a:p>
          <a:p>
            <a:pPr marL="395288" indent="0">
              <a:lnSpc>
                <a:spcPct val="75000"/>
              </a:lnSpc>
              <a:buFont typeface="Wingdings" pitchFamily="2" charset="2"/>
              <a:buChar char="C"/>
            </a:pPr>
            <a:r>
              <a:rPr lang="en-US" sz="2600" dirty="0">
                <a:solidFill>
                  <a:schemeClr val="tx1"/>
                </a:solidFill>
                <a:latin typeface="Calibri" panose="020F0502020204030204" pitchFamily="34" charset="0"/>
                <a:cs typeface="Calibri" panose="020F0502020204030204" pitchFamily="34" charset="0"/>
              </a:rPr>
              <a:t> Inconsistent response to survivor-safety by supporting </a:t>
            </a:r>
          </a:p>
          <a:p>
            <a:pPr marL="395288" indent="0">
              <a:lnSpc>
                <a:spcPct val="75000"/>
              </a:lnSpc>
              <a:buNone/>
            </a:pPr>
            <a:r>
              <a:rPr lang="en-US" sz="2600" dirty="0">
                <a:solidFill>
                  <a:schemeClr val="tx1"/>
                </a:solidFill>
                <a:latin typeface="Calibri" panose="020F0502020204030204" pitchFamily="34" charset="0"/>
                <a:cs typeface="Calibri" panose="020F0502020204030204" pitchFamily="34" charset="0"/>
              </a:rPr>
              <a:t>   services/agencies.</a:t>
            </a:r>
            <a:br>
              <a:rPr lang="en-US" sz="2600" dirty="0">
                <a:solidFill>
                  <a:schemeClr val="tx1"/>
                </a:solidFill>
                <a:latin typeface="Calibri" panose="020F0502020204030204" pitchFamily="34" charset="0"/>
                <a:cs typeface="Calibri" panose="020F0502020204030204" pitchFamily="34" charset="0"/>
              </a:rPr>
            </a:br>
            <a:endParaRPr lang="en-US" sz="2600" dirty="0">
              <a:solidFill>
                <a:schemeClr val="tx1"/>
              </a:solidFill>
              <a:latin typeface="Calibri" panose="020F0502020204030204" pitchFamily="34" charset="0"/>
              <a:cs typeface="Calibri" panose="020F0502020204030204" pitchFamily="34" charset="0"/>
            </a:endParaRPr>
          </a:p>
          <a:p>
            <a:pPr marL="395288" indent="0">
              <a:lnSpc>
                <a:spcPct val="75000"/>
              </a:lnSpc>
              <a:buNone/>
            </a:pPr>
            <a:endParaRPr lang="en-US" sz="2600" dirty="0">
              <a:solidFill>
                <a:schemeClr val="tx1"/>
              </a:solidFill>
              <a:latin typeface="Calibri" panose="020F0502020204030204" pitchFamily="34" charset="0"/>
              <a:cs typeface="Calibri" panose="020F0502020204030204" pitchFamily="34" charset="0"/>
            </a:endParaRPr>
          </a:p>
          <a:p>
            <a:pPr marL="395288" indent="0">
              <a:lnSpc>
                <a:spcPct val="75000"/>
              </a:lnSpc>
              <a:buNone/>
            </a:pPr>
            <a:endParaRPr lang="en-US" sz="2600" b="1" dirty="0">
              <a:solidFill>
                <a:schemeClr val="tx1"/>
              </a:solidFill>
              <a:latin typeface="Calibri" panose="020F0502020204030204" pitchFamily="34" charset="0"/>
              <a:cs typeface="Calibri" panose="020F0502020204030204" pitchFamily="34" charset="0"/>
            </a:endParaRPr>
          </a:p>
          <a:p>
            <a:pPr marL="395288" indent="0">
              <a:lnSpc>
                <a:spcPct val="75000"/>
              </a:lnSpc>
              <a:buFont typeface="Wingdings" pitchFamily="2" charset="2"/>
              <a:buChar char="C"/>
            </a:pPr>
            <a:r>
              <a:rPr lang="en-US" sz="2600" dirty="0">
                <a:solidFill>
                  <a:schemeClr val="tx1"/>
                </a:solidFill>
                <a:latin typeface="Calibri" panose="020F0502020204030204" pitchFamily="34" charset="0"/>
                <a:cs typeface="Calibri" panose="020F0502020204030204" pitchFamily="34" charset="0"/>
              </a:rPr>
              <a:t> Consistent willingness to believe battering/violence may 	be justified and excused in the presence of stressors 	i.e., alcohol, drugs, or when a survivors behaviors are seen as provocative.</a:t>
            </a:r>
          </a:p>
        </p:txBody>
      </p:sp>
    </p:spTree>
    <p:extLst>
      <p:ext uri="{BB962C8B-B14F-4D97-AF65-F5344CB8AC3E}">
        <p14:creationId xmlns:p14="http://schemas.microsoft.com/office/powerpoint/2010/main" val="4172008709"/>
      </p:ext>
    </p:extLst>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2"/>
          </p:nvPr>
        </p:nvSpPr>
        <p:spPr>
          <a:noFill/>
        </p:spPr>
        <p:txBody>
          <a:bodyPr/>
          <a:lstStyle/>
          <a:p>
            <a:fld id="{465F91BF-1DB6-475B-AB63-1CE401827350}" type="slidenum">
              <a:rPr lang="en-US" smtClean="0"/>
              <a:pPr/>
              <a:t>14</a:t>
            </a:fld>
            <a:endParaRPr lang="en-US"/>
          </a:p>
        </p:txBody>
      </p:sp>
      <p:sp>
        <p:nvSpPr>
          <p:cNvPr id="26627" name="Rectangle 2"/>
          <p:cNvSpPr>
            <a:spLocks noGrp="1" noChangeArrowheads="1"/>
          </p:cNvSpPr>
          <p:nvPr>
            <p:ph type="title"/>
          </p:nvPr>
        </p:nvSpPr>
        <p:spPr>
          <a:xfrm>
            <a:off x="677334" y="180622"/>
            <a:ext cx="8596668" cy="1749778"/>
          </a:xfrm>
        </p:spPr>
        <p:txBody>
          <a:bodyPr>
            <a:normAutofit fontScale="90000"/>
          </a:bodyPr>
          <a:lstStyle/>
          <a:p>
            <a:pPr algn="ctr" eaLnBrk="1" hangingPunct="1">
              <a:buClr>
                <a:srgbClr val="FF6600"/>
              </a:buClr>
            </a:pPr>
            <a:r>
              <a:rPr lang="en-US" sz="4000" b="1" dirty="0">
                <a:solidFill>
                  <a:schemeClr val="tx1"/>
                </a:solidFill>
                <a:latin typeface="Calibri" panose="020F0502020204030204" pitchFamily="34" charset="0"/>
                <a:cs typeface="Calibri" panose="020F0502020204030204" pitchFamily="34" charset="0"/>
              </a:rPr>
              <a:t>Societal Factors That Support Intimate Partner Violence</a:t>
            </a:r>
            <a:br>
              <a:rPr lang="en-US" sz="4000" b="1" dirty="0">
                <a:latin typeface="Calibri" panose="020F0502020204030204" pitchFamily="34" charset="0"/>
                <a:cs typeface="Calibri" panose="020F0502020204030204" pitchFamily="34" charset="0"/>
              </a:rPr>
            </a:br>
            <a:endParaRPr lang="en-US" sz="4000" b="1" dirty="0">
              <a:latin typeface="Calibri" panose="020F0502020204030204" pitchFamily="34" charset="0"/>
              <a:cs typeface="Calibri" panose="020F0502020204030204" pitchFamily="34" charset="0"/>
            </a:endParaRPr>
          </a:p>
        </p:txBody>
      </p:sp>
      <p:sp>
        <p:nvSpPr>
          <p:cNvPr id="26628" name="Rectangle 3"/>
          <p:cNvSpPr>
            <a:spLocks noGrp="1" noChangeArrowheads="1"/>
          </p:cNvSpPr>
          <p:nvPr>
            <p:ph type="body" idx="4294967295"/>
          </p:nvPr>
        </p:nvSpPr>
        <p:spPr>
          <a:xfrm>
            <a:off x="0" y="2009422"/>
            <a:ext cx="9843912" cy="5305778"/>
          </a:xfrm>
        </p:spPr>
        <p:txBody>
          <a:bodyPr/>
          <a:lstStyle/>
          <a:p>
            <a:pPr eaLnBrk="1" hangingPunct="1">
              <a:buFontTx/>
              <a:buNone/>
            </a:pPr>
            <a:r>
              <a:rPr lang="en-US" dirty="0"/>
              <a:t>- </a:t>
            </a:r>
            <a:r>
              <a:rPr lang="en-US" sz="2400" dirty="0">
                <a:solidFill>
                  <a:schemeClr val="tx1"/>
                </a:solidFill>
                <a:latin typeface="Calibri" panose="020F0502020204030204" pitchFamily="34" charset="0"/>
                <a:cs typeface="Calibri" panose="020F0502020204030204" pitchFamily="34" charset="0"/>
              </a:rPr>
              <a:t>Physicians sometimes fail to ask about abuse</a:t>
            </a:r>
          </a:p>
          <a:p>
            <a:pPr eaLnBrk="1" hangingPunct="1">
              <a:buFontTx/>
              <a:buNone/>
            </a:pPr>
            <a:r>
              <a:rPr lang="en-US" sz="2400" dirty="0">
                <a:solidFill>
                  <a:schemeClr val="tx1"/>
                </a:solidFill>
                <a:latin typeface="Calibri" panose="020F0502020204030204" pitchFamily="34" charset="0"/>
                <a:cs typeface="Calibri" panose="020F0502020204030204" pitchFamily="34" charset="0"/>
              </a:rPr>
              <a:t>- Friends support their behavior by telling them the person deserved it</a:t>
            </a:r>
          </a:p>
          <a:p>
            <a:pPr eaLnBrk="1" hangingPunct="1">
              <a:buFontTx/>
              <a:buChar char="-"/>
            </a:pPr>
            <a:r>
              <a:rPr lang="en-US" sz="2400" dirty="0">
                <a:solidFill>
                  <a:schemeClr val="tx1"/>
                </a:solidFill>
                <a:latin typeface="Calibri" panose="020F0502020204030204" pitchFamily="34" charset="0"/>
                <a:cs typeface="Calibri" panose="020F0502020204030204" pitchFamily="34" charset="0"/>
              </a:rPr>
              <a:t>Department of Children and Family may blames survivor for abusive partner violence and requires that survivor  hold abusive partner  accountable when children are involved</a:t>
            </a:r>
          </a:p>
          <a:p>
            <a:pPr algn="ctr" eaLnBrk="1" hangingPunct="1">
              <a:buFontTx/>
              <a:buNone/>
            </a:pPr>
            <a:r>
              <a:rPr lang="en-US" sz="2400" b="1" i="1" dirty="0">
                <a:solidFill>
                  <a:schemeClr val="tx1"/>
                </a:solidFill>
                <a:latin typeface="Calibri" panose="020F0502020204030204" pitchFamily="34" charset="0"/>
                <a:cs typeface="Calibri" panose="020F0502020204030204" pitchFamily="34" charset="0"/>
              </a:rPr>
              <a:t>Other examples?</a:t>
            </a:r>
          </a:p>
        </p:txBody>
      </p:sp>
    </p:spTree>
    <p:extLst>
      <p:ext uri="{BB962C8B-B14F-4D97-AF65-F5344CB8AC3E}">
        <p14:creationId xmlns:p14="http://schemas.microsoft.com/office/powerpoint/2010/main" val="3911705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8D282C0-AAAA-4D88-810E-BDCEC7870382}"/>
              </a:ext>
            </a:extLst>
          </p:cNvPr>
          <p:cNvSpPr>
            <a:spLocks noGrp="1"/>
          </p:cNvSpPr>
          <p:nvPr>
            <p:ph type="sldNum" sz="quarter" idx="12"/>
          </p:nvPr>
        </p:nvSpPr>
        <p:spPr/>
        <p:txBody>
          <a:bodyPr/>
          <a:lstStyle/>
          <a:p>
            <a:fld id="{3B87DCC2-8F93-4904-AB5F-1AFF70307F96}" type="slidenum">
              <a:rPr lang="en-US" altLang="en-US"/>
              <a:pPr/>
              <a:t>15</a:t>
            </a:fld>
            <a:endParaRPr lang="en-US" altLang="en-US"/>
          </a:p>
        </p:txBody>
      </p:sp>
      <p:sp>
        <p:nvSpPr>
          <p:cNvPr id="74754" name="Rectangle 2">
            <a:extLst>
              <a:ext uri="{FF2B5EF4-FFF2-40B4-BE49-F238E27FC236}">
                <a16:creationId xmlns:a16="http://schemas.microsoft.com/office/drawing/2014/main" id="{57144BE2-B243-4BEC-80A0-66106B363FDE}"/>
              </a:ext>
            </a:extLst>
          </p:cNvPr>
          <p:cNvSpPr>
            <a:spLocks noGrp="1" noChangeArrowheads="1"/>
          </p:cNvSpPr>
          <p:nvPr>
            <p:ph type="title"/>
          </p:nvPr>
        </p:nvSpPr>
        <p:spPr/>
        <p:txBody>
          <a:bodyPr/>
          <a:lstStyle/>
          <a:p>
            <a:pPr algn="ctr"/>
            <a:r>
              <a:rPr lang="en-US" altLang="en-US" dirty="0"/>
              <a:t>  Batterer Characteristic-related Behaviors In A Family</a:t>
            </a:r>
          </a:p>
        </p:txBody>
      </p:sp>
      <p:sp>
        <p:nvSpPr>
          <p:cNvPr id="74755" name="Rectangle 3">
            <a:extLst>
              <a:ext uri="{FF2B5EF4-FFF2-40B4-BE49-F238E27FC236}">
                <a16:creationId xmlns:a16="http://schemas.microsoft.com/office/drawing/2014/main" id="{A2A04C8A-94F5-4183-8C88-9D6C3A054A6D}"/>
              </a:ext>
            </a:extLst>
          </p:cNvPr>
          <p:cNvSpPr>
            <a:spLocks noGrp="1" noChangeArrowheads="1"/>
          </p:cNvSpPr>
          <p:nvPr>
            <p:ph type="body" idx="1"/>
          </p:nvPr>
        </p:nvSpPr>
        <p:spPr>
          <a:xfrm>
            <a:off x="0" y="2146852"/>
            <a:ext cx="10363200" cy="3984074"/>
          </a:xfrm>
        </p:spPr>
        <p:txBody>
          <a:bodyPr>
            <a:normAutofit/>
          </a:bodyPr>
          <a:lstStyle/>
          <a:p>
            <a:r>
              <a:rPr lang="en-US" altLang="en-US" sz="2800" dirty="0"/>
              <a:t>The batterer is often so focused on controlling his partner that </a:t>
            </a:r>
            <a:r>
              <a:rPr lang="en-US" altLang="en-US" sz="2800" i="1" dirty="0"/>
              <a:t>he</a:t>
            </a:r>
            <a:r>
              <a:rPr lang="en-US" altLang="en-US" sz="2800" dirty="0"/>
              <a:t> neglects the children.</a:t>
            </a:r>
          </a:p>
          <a:p>
            <a:r>
              <a:rPr lang="en-US" altLang="en-US" sz="2800" dirty="0"/>
              <a:t>Batterers, as a result of their selfishness, have difficulty focusing on their children’s needs.</a:t>
            </a:r>
          </a:p>
          <a:p>
            <a:r>
              <a:rPr lang="en-US" altLang="en-US" sz="2800" dirty="0"/>
              <a:t>A batterer often controls the battered woman’s access to money and transportation, severely limiting her ability to seek medical attention for sick and/or injured children.</a:t>
            </a:r>
          </a:p>
        </p:txBody>
      </p:sp>
    </p:spTree>
    <p:extLst>
      <p:ext uri="{BB962C8B-B14F-4D97-AF65-F5344CB8AC3E}">
        <p14:creationId xmlns:p14="http://schemas.microsoft.com/office/powerpoint/2010/main" val="1654002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294513B-F224-4814-9AAA-775F6DB9736E}"/>
              </a:ext>
            </a:extLst>
          </p:cNvPr>
          <p:cNvSpPr>
            <a:spLocks noGrp="1"/>
          </p:cNvSpPr>
          <p:nvPr>
            <p:ph type="sldNum" sz="quarter" idx="12"/>
          </p:nvPr>
        </p:nvSpPr>
        <p:spPr/>
        <p:txBody>
          <a:bodyPr/>
          <a:lstStyle/>
          <a:p>
            <a:fld id="{7D6A017A-E52D-4CF4-8296-73E32A33D5D3}" type="slidenum">
              <a:rPr lang="en-US" altLang="en-US"/>
              <a:pPr/>
              <a:t>16</a:t>
            </a:fld>
            <a:endParaRPr lang="en-US" altLang="en-US"/>
          </a:p>
        </p:txBody>
      </p:sp>
      <p:sp>
        <p:nvSpPr>
          <p:cNvPr id="75778" name="Rectangle 2">
            <a:extLst>
              <a:ext uri="{FF2B5EF4-FFF2-40B4-BE49-F238E27FC236}">
                <a16:creationId xmlns:a16="http://schemas.microsoft.com/office/drawing/2014/main" id="{53AB232B-D28E-421B-A1A0-33E4DC7B3C67}"/>
              </a:ext>
            </a:extLst>
          </p:cNvPr>
          <p:cNvSpPr>
            <a:spLocks noGrp="1" noChangeArrowheads="1"/>
          </p:cNvSpPr>
          <p:nvPr>
            <p:ph type="title"/>
          </p:nvPr>
        </p:nvSpPr>
        <p:spPr/>
        <p:txBody>
          <a:bodyPr/>
          <a:lstStyle/>
          <a:p>
            <a:pPr algn="ctr"/>
            <a:r>
              <a:rPr lang="en-US" altLang="en-US" dirty="0"/>
              <a:t>		  More Behaviors</a:t>
            </a:r>
          </a:p>
        </p:txBody>
      </p:sp>
      <p:sp>
        <p:nvSpPr>
          <p:cNvPr id="75779" name="Rectangle 3">
            <a:extLst>
              <a:ext uri="{FF2B5EF4-FFF2-40B4-BE49-F238E27FC236}">
                <a16:creationId xmlns:a16="http://schemas.microsoft.com/office/drawing/2014/main" id="{09EED6D2-3F69-4D94-8432-BAC6800CD272}"/>
              </a:ext>
            </a:extLst>
          </p:cNvPr>
          <p:cNvSpPr>
            <a:spLocks noGrp="1" noChangeArrowheads="1"/>
          </p:cNvSpPr>
          <p:nvPr>
            <p:ph type="body" idx="1"/>
          </p:nvPr>
        </p:nvSpPr>
        <p:spPr/>
        <p:txBody>
          <a:bodyPr>
            <a:normAutofit/>
          </a:bodyPr>
          <a:lstStyle/>
          <a:p>
            <a:r>
              <a:rPr lang="en-US" altLang="en-US" sz="2800" dirty="0"/>
              <a:t>Batterers threaten to report the battered woman to Child Protective Services for child abuse regarding injuries the batterer has inflicted on the child. </a:t>
            </a:r>
          </a:p>
          <a:p>
            <a:r>
              <a:rPr lang="en-US" altLang="en-US" sz="2800" dirty="0"/>
              <a:t>Batterers may also be severely controlling of the children, and are likely to use a harsh, rigid disciplinary style.</a:t>
            </a:r>
          </a:p>
        </p:txBody>
      </p:sp>
    </p:spTree>
    <p:extLst>
      <p:ext uri="{BB962C8B-B14F-4D97-AF65-F5344CB8AC3E}">
        <p14:creationId xmlns:p14="http://schemas.microsoft.com/office/powerpoint/2010/main" val="4426010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242ACE9-F55C-443B-BB1D-83D12C0FC805}"/>
              </a:ext>
            </a:extLst>
          </p:cNvPr>
          <p:cNvSpPr>
            <a:spLocks noGrp="1"/>
          </p:cNvSpPr>
          <p:nvPr>
            <p:ph type="sldNum" sz="quarter" idx="12"/>
          </p:nvPr>
        </p:nvSpPr>
        <p:spPr/>
        <p:txBody>
          <a:bodyPr/>
          <a:lstStyle/>
          <a:p>
            <a:fld id="{8A60284C-56AD-4452-8383-3CF386D33814}" type="slidenum">
              <a:rPr lang="en-US" altLang="en-US"/>
              <a:pPr/>
              <a:t>17</a:t>
            </a:fld>
            <a:endParaRPr lang="en-US" altLang="en-US"/>
          </a:p>
        </p:txBody>
      </p:sp>
      <p:sp>
        <p:nvSpPr>
          <p:cNvPr id="76802" name="Rectangle 2">
            <a:extLst>
              <a:ext uri="{FF2B5EF4-FFF2-40B4-BE49-F238E27FC236}">
                <a16:creationId xmlns:a16="http://schemas.microsoft.com/office/drawing/2014/main" id="{A8119704-DB70-4163-8BC1-C6CBCB6C0675}"/>
              </a:ext>
            </a:extLst>
          </p:cNvPr>
          <p:cNvSpPr>
            <a:spLocks noGrp="1" noChangeArrowheads="1"/>
          </p:cNvSpPr>
          <p:nvPr>
            <p:ph type="title"/>
          </p:nvPr>
        </p:nvSpPr>
        <p:spPr/>
        <p:txBody>
          <a:bodyPr/>
          <a:lstStyle/>
          <a:p>
            <a:r>
              <a:rPr lang="en-US" altLang="en-US" dirty="0"/>
              <a:t>			    </a:t>
            </a:r>
            <a:r>
              <a:rPr lang="en-US" altLang="en-US" sz="5400" dirty="0"/>
              <a:t>Continued</a:t>
            </a:r>
          </a:p>
        </p:txBody>
      </p:sp>
      <p:sp>
        <p:nvSpPr>
          <p:cNvPr id="76803" name="Rectangle 3">
            <a:extLst>
              <a:ext uri="{FF2B5EF4-FFF2-40B4-BE49-F238E27FC236}">
                <a16:creationId xmlns:a16="http://schemas.microsoft.com/office/drawing/2014/main" id="{BB6364C1-883D-46AB-A2FF-198FC5CC6CE2}"/>
              </a:ext>
            </a:extLst>
          </p:cNvPr>
          <p:cNvSpPr>
            <a:spLocks noGrp="1" noChangeArrowheads="1"/>
          </p:cNvSpPr>
          <p:nvPr>
            <p:ph type="body" idx="1"/>
          </p:nvPr>
        </p:nvSpPr>
        <p:spPr/>
        <p:txBody>
          <a:bodyPr>
            <a:normAutofit/>
          </a:bodyPr>
          <a:lstStyle/>
          <a:p>
            <a:r>
              <a:rPr lang="en-US" altLang="en-US" sz="2400" dirty="0"/>
              <a:t>Batterers tend to be verbally abusive parents, claiming the children’s bad behavior is the reason for assaults on the non-offending parent.</a:t>
            </a:r>
          </a:p>
          <a:p>
            <a:r>
              <a:rPr lang="en-US" altLang="en-US" sz="2400" dirty="0"/>
              <a:t>Batterers use children as weapons against the mother, and often threaten to take custody of the children, harm them, or abduct them if the mother leaves.</a:t>
            </a:r>
          </a:p>
        </p:txBody>
      </p:sp>
    </p:spTree>
    <p:extLst>
      <p:ext uri="{BB962C8B-B14F-4D97-AF65-F5344CB8AC3E}">
        <p14:creationId xmlns:p14="http://schemas.microsoft.com/office/powerpoint/2010/main" val="14497808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DA185F8-C880-4187-834E-926392DBF5CA}"/>
              </a:ext>
            </a:extLst>
          </p:cNvPr>
          <p:cNvSpPr>
            <a:spLocks noGrp="1"/>
          </p:cNvSpPr>
          <p:nvPr>
            <p:ph type="sldNum" sz="quarter" idx="12"/>
          </p:nvPr>
        </p:nvSpPr>
        <p:spPr/>
        <p:txBody>
          <a:bodyPr/>
          <a:lstStyle/>
          <a:p>
            <a:fld id="{D08BEEAF-5626-4778-A9C5-0906827841A4}" type="slidenum">
              <a:rPr lang="en-US" altLang="en-US"/>
              <a:pPr/>
              <a:t>18</a:t>
            </a:fld>
            <a:endParaRPr lang="en-US" altLang="en-US"/>
          </a:p>
        </p:txBody>
      </p:sp>
      <p:sp>
        <p:nvSpPr>
          <p:cNvPr id="72706" name="Rectangle 2">
            <a:extLst>
              <a:ext uri="{FF2B5EF4-FFF2-40B4-BE49-F238E27FC236}">
                <a16:creationId xmlns:a16="http://schemas.microsoft.com/office/drawing/2014/main" id="{256884A5-6EB4-456B-B308-7182ADAB5140}"/>
              </a:ext>
            </a:extLst>
          </p:cNvPr>
          <p:cNvSpPr>
            <a:spLocks noGrp="1" noChangeArrowheads="1"/>
          </p:cNvSpPr>
          <p:nvPr>
            <p:ph type="title"/>
          </p:nvPr>
        </p:nvSpPr>
        <p:spPr/>
        <p:txBody>
          <a:bodyPr/>
          <a:lstStyle/>
          <a:p>
            <a:r>
              <a:rPr lang="en-US" altLang="en-US"/>
              <a:t>Characteristics of Batterers that Increase the Risk of Child Abuse and Neglect</a:t>
            </a:r>
          </a:p>
        </p:txBody>
      </p:sp>
      <p:sp>
        <p:nvSpPr>
          <p:cNvPr id="72707" name="Rectangle 3">
            <a:extLst>
              <a:ext uri="{FF2B5EF4-FFF2-40B4-BE49-F238E27FC236}">
                <a16:creationId xmlns:a16="http://schemas.microsoft.com/office/drawing/2014/main" id="{B16F95AC-257D-4A1B-A8EC-73FA6AC2BF64}"/>
              </a:ext>
            </a:extLst>
          </p:cNvPr>
          <p:cNvSpPr>
            <a:spLocks noGrp="1" noChangeArrowheads="1"/>
          </p:cNvSpPr>
          <p:nvPr>
            <p:ph type="body" idx="1"/>
          </p:nvPr>
        </p:nvSpPr>
        <p:spPr/>
        <p:txBody>
          <a:bodyPr>
            <a:normAutofit fontScale="92500" lnSpcReduction="10000"/>
          </a:bodyPr>
          <a:lstStyle/>
          <a:p>
            <a:r>
              <a:rPr lang="en-US" altLang="en-US" sz="2800"/>
              <a:t>Control:</a:t>
            </a:r>
          </a:p>
          <a:p>
            <a:pPr lvl="1"/>
            <a:r>
              <a:rPr lang="en-US" altLang="en-US" sz="2400"/>
              <a:t>Overrule her parenting decisions/undermine her authority; </a:t>
            </a:r>
          </a:p>
          <a:p>
            <a:pPr lvl="1"/>
            <a:r>
              <a:rPr lang="en-US" altLang="en-US" sz="2400"/>
              <a:t>Cause or forbid her to terminate a pregnancy; </a:t>
            </a:r>
          </a:p>
          <a:p>
            <a:pPr lvl="1"/>
            <a:r>
              <a:rPr lang="en-US" altLang="en-US" sz="2400"/>
              <a:t>Assault her when he’s angry at the children’s behavior;</a:t>
            </a:r>
          </a:p>
          <a:p>
            <a:r>
              <a:rPr lang="en-US" altLang="en-US" sz="2800"/>
              <a:t>Entitlement: </a:t>
            </a:r>
          </a:p>
          <a:p>
            <a:pPr lvl="1"/>
            <a:r>
              <a:rPr lang="en-US" altLang="en-US" sz="2400"/>
              <a:t>Become angry and abuse the children when he feels she’s paying more attention to them; </a:t>
            </a:r>
          </a:p>
          <a:p>
            <a:pPr lvl="1"/>
            <a:r>
              <a:rPr lang="en-US" altLang="en-US" sz="2400"/>
              <a:t>Require the kids to pay more attention to his needs than theirs for fear of the consequences;</a:t>
            </a:r>
          </a:p>
        </p:txBody>
      </p:sp>
    </p:spTree>
    <p:extLst>
      <p:ext uri="{BB962C8B-B14F-4D97-AF65-F5344CB8AC3E}">
        <p14:creationId xmlns:p14="http://schemas.microsoft.com/office/powerpoint/2010/main" val="36487223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sz="2400" dirty="0"/>
              <a:t>Batterer’s are “out of control.”</a:t>
            </a:r>
          </a:p>
          <a:p>
            <a:r>
              <a:rPr lang="en-US" sz="2400" dirty="0"/>
              <a:t>Batterer’s have anger management issues.</a:t>
            </a:r>
          </a:p>
          <a:p>
            <a:r>
              <a:rPr lang="en-US" sz="2400" dirty="0"/>
              <a:t>Drug use causes domestic violence.</a:t>
            </a:r>
          </a:p>
          <a:p>
            <a:r>
              <a:rPr lang="en-US" sz="2400" dirty="0"/>
              <a:t>Mental health issues causes domestic violence.</a:t>
            </a:r>
          </a:p>
          <a:p>
            <a:r>
              <a:rPr lang="en-US" sz="2400" dirty="0"/>
              <a:t>Domestic Violence doesn’t occur in same sex relationships.</a:t>
            </a:r>
          </a:p>
          <a:p>
            <a:r>
              <a:rPr lang="en-US" sz="2400" dirty="0"/>
              <a:t>Only “weak” women are victims of domestic violence.</a:t>
            </a:r>
          </a:p>
          <a:p>
            <a:r>
              <a:rPr lang="en-US" sz="2400" dirty="0"/>
              <a:t>Men can not be victims of domestic violence.</a:t>
            </a:r>
          </a:p>
          <a:p>
            <a:endParaRPr lang="en-US" dirty="0"/>
          </a:p>
        </p:txBody>
      </p:sp>
      <p:sp>
        <p:nvSpPr>
          <p:cNvPr id="7" name="Title 6"/>
          <p:cNvSpPr>
            <a:spLocks noGrp="1"/>
          </p:cNvSpPr>
          <p:nvPr>
            <p:ph type="title"/>
          </p:nvPr>
        </p:nvSpPr>
        <p:spPr/>
        <p:txBody>
          <a:bodyPr/>
          <a:lstStyle/>
          <a:p>
            <a:pPr algn="ctr"/>
            <a:r>
              <a:rPr lang="en-US" dirty="0">
                <a:solidFill>
                  <a:schemeClr val="bg1">
                    <a:lumMod val="50000"/>
                  </a:schemeClr>
                </a:solidFill>
              </a:rPr>
              <a:t>Common Myths About DV</a:t>
            </a:r>
          </a:p>
        </p:txBody>
      </p:sp>
    </p:spTree>
    <p:extLst>
      <p:ext uri="{BB962C8B-B14F-4D97-AF65-F5344CB8AC3E}">
        <p14:creationId xmlns:p14="http://schemas.microsoft.com/office/powerpoint/2010/main" val="374952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D1DD73F-E23F-484B-A1CB-52D717BAA1AC}"/>
              </a:ext>
            </a:extLst>
          </p:cNvPr>
          <p:cNvSpPr>
            <a:spLocks noGrp="1" noChangeArrowheads="1"/>
          </p:cNvSpPr>
          <p:nvPr>
            <p:ph type="title"/>
          </p:nvPr>
        </p:nvSpPr>
        <p:spPr/>
        <p:txBody>
          <a:bodyPr/>
          <a:lstStyle/>
          <a:p>
            <a:r>
              <a:rPr lang="en-US" altLang="en-US" dirty="0"/>
              <a:t>What is Domestic Violence?</a:t>
            </a:r>
          </a:p>
        </p:txBody>
      </p:sp>
      <p:sp>
        <p:nvSpPr>
          <p:cNvPr id="43011" name="Rectangle 3">
            <a:extLst>
              <a:ext uri="{FF2B5EF4-FFF2-40B4-BE49-F238E27FC236}">
                <a16:creationId xmlns:a16="http://schemas.microsoft.com/office/drawing/2014/main" id="{DFE33285-09CD-44CB-AD56-C50760818D4B}"/>
              </a:ext>
            </a:extLst>
          </p:cNvPr>
          <p:cNvSpPr>
            <a:spLocks noGrp="1" noChangeArrowheads="1"/>
          </p:cNvSpPr>
          <p:nvPr>
            <p:ph type="body" idx="1"/>
          </p:nvPr>
        </p:nvSpPr>
        <p:spPr/>
        <p:txBody>
          <a:bodyPr>
            <a:normAutofit/>
          </a:bodyPr>
          <a:lstStyle/>
          <a:p>
            <a:r>
              <a:rPr lang="en-US" altLang="en-US" sz="2400" dirty="0"/>
              <a:t>Pattern of coercive control</a:t>
            </a:r>
          </a:p>
          <a:p>
            <a:r>
              <a:rPr lang="en-US" altLang="en-US" sz="2400" dirty="0"/>
              <a:t>NOT about anger</a:t>
            </a:r>
          </a:p>
          <a:p>
            <a:r>
              <a:rPr lang="en-US" altLang="en-US" sz="2400" dirty="0"/>
              <a:t>Anger = Loss of control</a:t>
            </a:r>
          </a:p>
          <a:p>
            <a:r>
              <a:rPr lang="en-US" altLang="en-US" sz="2400" dirty="0"/>
              <a:t>Anger management is therefore contraindicated (behavioral modification necessary)</a:t>
            </a:r>
          </a:p>
          <a:p>
            <a:endParaRPr lang="en-US" altLang="en-US" sz="2400" dirty="0"/>
          </a:p>
          <a:p>
            <a:pPr lvl="4">
              <a:buFontTx/>
              <a:buNone/>
            </a:pPr>
            <a:r>
              <a:rPr lang="en-US" altLang="en-US" sz="2400" dirty="0"/>
              <a:t>	</a:t>
            </a:r>
          </a:p>
        </p:txBody>
      </p:sp>
    </p:spTree>
    <p:extLst>
      <p:ext uri="{BB962C8B-B14F-4D97-AF65-F5344CB8AC3E}">
        <p14:creationId xmlns:p14="http://schemas.microsoft.com/office/powerpoint/2010/main" val="2325106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65760" lvl="1" indent="-256032">
              <a:spcBef>
                <a:spcPts val="400"/>
              </a:spcBef>
              <a:buSzPct val="68000"/>
              <a:buFont typeface="Wingdings 3"/>
              <a:buChar char=""/>
            </a:pPr>
            <a:r>
              <a:rPr lang="en-US" sz="2800" dirty="0">
                <a:cs typeface="Arial" pitchFamily="34" charset="0"/>
              </a:rPr>
              <a:t>Many batterers don’t commit acts of violence on others.</a:t>
            </a:r>
          </a:p>
          <a:p>
            <a:pPr marL="365760" lvl="1" indent="-256032">
              <a:spcBef>
                <a:spcPts val="400"/>
              </a:spcBef>
              <a:buSzPct val="68000"/>
              <a:buNone/>
            </a:pPr>
            <a:endParaRPr lang="en-US" sz="2000" dirty="0">
              <a:cs typeface="Arial" pitchFamily="34" charset="0"/>
            </a:endParaRPr>
          </a:p>
          <a:p>
            <a:r>
              <a:rPr lang="en-US" sz="2000" dirty="0">
                <a:cs typeface="Arial" pitchFamily="34" charset="0"/>
              </a:rPr>
              <a:t>When police respond batterers often answer the door completely calm – even when police are hearing violence seconds before.</a:t>
            </a:r>
          </a:p>
          <a:p>
            <a:pPr>
              <a:buNone/>
            </a:pPr>
            <a:endParaRPr lang="en-US" sz="2000" dirty="0">
              <a:cs typeface="Arial" pitchFamily="34" charset="0"/>
            </a:endParaRPr>
          </a:p>
          <a:p>
            <a:r>
              <a:rPr lang="en-US" sz="2000" dirty="0">
                <a:cs typeface="Arial" pitchFamily="34" charset="0"/>
              </a:rPr>
              <a:t>Many do not commit violent crimes.</a:t>
            </a:r>
          </a:p>
          <a:p>
            <a:pPr>
              <a:buNone/>
            </a:pPr>
            <a:endParaRPr lang="en-US" sz="2000" dirty="0">
              <a:cs typeface="Arial" pitchFamily="34" charset="0"/>
            </a:endParaRPr>
          </a:p>
          <a:p>
            <a:r>
              <a:rPr lang="en-US" sz="2000" dirty="0">
                <a:cs typeface="Arial" pitchFamily="34" charset="0"/>
              </a:rPr>
              <a:t>They often batter their victims leaving marks in areas easy to hide, suggesting they know what they are doing.</a:t>
            </a:r>
          </a:p>
          <a:p>
            <a:endParaRPr lang="en-US" dirty="0"/>
          </a:p>
        </p:txBody>
      </p:sp>
      <p:sp>
        <p:nvSpPr>
          <p:cNvPr id="2" name="Title 1"/>
          <p:cNvSpPr>
            <a:spLocks noGrp="1"/>
          </p:cNvSpPr>
          <p:nvPr>
            <p:ph type="title"/>
          </p:nvPr>
        </p:nvSpPr>
        <p:spPr/>
        <p:txBody>
          <a:bodyPr>
            <a:normAutofit/>
          </a:bodyPr>
          <a:lstStyle/>
          <a:p>
            <a:r>
              <a:rPr lang="en-US" sz="3200" dirty="0">
                <a:solidFill>
                  <a:schemeClr val="bg2">
                    <a:lumMod val="50000"/>
                  </a:schemeClr>
                </a:solidFill>
                <a:latin typeface="+mn-lt"/>
              </a:rPr>
              <a:t>Domestic Violence is </a:t>
            </a:r>
            <a:r>
              <a:rPr lang="en-US" sz="3200" u="sng" dirty="0">
                <a:solidFill>
                  <a:schemeClr val="bg2">
                    <a:lumMod val="50000"/>
                  </a:schemeClr>
                </a:solidFill>
                <a:latin typeface="+mn-lt"/>
              </a:rPr>
              <a:t>Not</a:t>
            </a:r>
            <a:r>
              <a:rPr lang="en-US" sz="3200" dirty="0">
                <a:solidFill>
                  <a:schemeClr val="bg2">
                    <a:lumMod val="50000"/>
                  </a:schemeClr>
                </a:solidFill>
                <a:latin typeface="+mn-lt"/>
              </a:rPr>
              <a:t> About Anger</a:t>
            </a:r>
          </a:p>
        </p:txBody>
      </p:sp>
    </p:spTree>
    <p:extLst>
      <p:ext uri="{BB962C8B-B14F-4D97-AF65-F5344CB8AC3E}">
        <p14:creationId xmlns:p14="http://schemas.microsoft.com/office/powerpoint/2010/main" val="4124159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1B0DDB-5654-4945-8BBE-B4F799FB2947}"/>
              </a:ext>
            </a:extLst>
          </p:cNvPr>
          <p:cNvSpPr>
            <a:spLocks noGrp="1"/>
          </p:cNvSpPr>
          <p:nvPr>
            <p:ph type="title"/>
          </p:nvPr>
        </p:nvSpPr>
        <p:spPr>
          <a:xfrm>
            <a:off x="677334" y="609600"/>
            <a:ext cx="8596668" cy="1467556"/>
          </a:xfrm>
        </p:spPr>
        <p:txBody>
          <a:bodyPr>
            <a:noAutofit/>
          </a:bodyPr>
          <a:lstStyle/>
          <a:p>
            <a:pPr algn="ctr"/>
            <a:r>
              <a:rPr lang="en-US" sz="4000" b="1" dirty="0">
                <a:solidFill>
                  <a:schemeClr val="tx1"/>
                </a:solidFill>
                <a:cs typeface="Calibri" panose="020F0502020204030204" pitchFamily="34" charset="0"/>
              </a:rPr>
              <a:t>Why Don’t They Leave Video</a:t>
            </a:r>
            <a:br>
              <a:rPr lang="en-US" sz="4000" b="1" dirty="0">
                <a:solidFill>
                  <a:schemeClr val="tx1"/>
                </a:solidFill>
                <a:cs typeface="Calibri" panose="020F0502020204030204" pitchFamily="34" charset="0"/>
              </a:rPr>
            </a:br>
            <a:r>
              <a:rPr lang="en-US" sz="4000" b="1" dirty="0">
                <a:solidFill>
                  <a:schemeClr val="tx1"/>
                </a:solidFill>
                <a:cs typeface="Calibri" panose="020F0502020204030204" pitchFamily="34" charset="0"/>
              </a:rPr>
              <a:t>Part One</a:t>
            </a:r>
            <a:endParaRPr lang="en-US" sz="4000" b="1" dirty="0">
              <a:solidFill>
                <a:schemeClr val="tx1"/>
              </a:solidFill>
              <a:latin typeface="Calibri" panose="020F0502020204030204" pitchFamily="34" charset="0"/>
              <a:cs typeface="Calibri" panose="020F0502020204030204" pitchFamily="34" charset="0"/>
            </a:endParaRPr>
          </a:p>
        </p:txBody>
      </p:sp>
      <p:pic>
        <p:nvPicPr>
          <p:cNvPr id="5" name="Online Media 4">
            <a:hlinkClick r:id="" action="ppaction://media"/>
            <a:extLst>
              <a:ext uri="{FF2B5EF4-FFF2-40B4-BE49-F238E27FC236}">
                <a16:creationId xmlns:a16="http://schemas.microsoft.com/office/drawing/2014/main" id="{82D16A1B-BEAD-4205-8705-091DBBBC3437}"/>
              </a:ext>
            </a:extLst>
          </p:cNvPr>
          <p:cNvPicPr>
            <a:picLocks noGrp="1" noRot="1" noChangeAspect="1"/>
          </p:cNvPicPr>
          <p:nvPr>
            <p:ph idx="1"/>
            <a:videoFile r:link="rId1"/>
          </p:nvPr>
        </p:nvPicPr>
        <p:blipFill>
          <a:blip r:embed="rId3"/>
          <a:stretch>
            <a:fillRect/>
          </a:stretch>
        </p:blipFill>
        <p:spPr>
          <a:xfrm>
            <a:off x="2690813" y="2814638"/>
            <a:ext cx="4572000" cy="2571750"/>
          </a:xfrm>
          <a:prstGeom prst="rect">
            <a:avLst/>
          </a:prstGeom>
        </p:spPr>
      </p:pic>
    </p:spTree>
    <p:extLst>
      <p:ext uri="{BB962C8B-B14F-4D97-AF65-F5344CB8AC3E}">
        <p14:creationId xmlns:p14="http://schemas.microsoft.com/office/powerpoint/2010/main" val="1977742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D1DC-737F-4B96-825B-4820B8232EF2}"/>
              </a:ext>
            </a:extLst>
          </p:cNvPr>
          <p:cNvSpPr>
            <a:spLocks noGrp="1"/>
          </p:cNvSpPr>
          <p:nvPr>
            <p:ph type="title"/>
          </p:nvPr>
        </p:nvSpPr>
        <p:spPr/>
        <p:txBody>
          <a:bodyPr/>
          <a:lstStyle/>
          <a:p>
            <a:r>
              <a:rPr lang="en-US" dirty="0"/>
              <a:t>Signs of Domestic Violence</a:t>
            </a:r>
          </a:p>
        </p:txBody>
      </p:sp>
      <p:sp>
        <p:nvSpPr>
          <p:cNvPr id="3" name="Content Placeholder 2">
            <a:extLst>
              <a:ext uri="{FF2B5EF4-FFF2-40B4-BE49-F238E27FC236}">
                <a16:creationId xmlns:a16="http://schemas.microsoft.com/office/drawing/2014/main" id="{C48F0B6E-0A74-4DD9-B8BA-54A42A562FDC}"/>
              </a:ext>
            </a:extLst>
          </p:cNvPr>
          <p:cNvSpPr>
            <a:spLocks noGrp="1"/>
          </p:cNvSpPr>
          <p:nvPr>
            <p:ph idx="1"/>
          </p:nvPr>
        </p:nvSpPr>
        <p:spPr>
          <a:xfrm>
            <a:off x="677334" y="1431235"/>
            <a:ext cx="8596668" cy="4610127"/>
          </a:xfrm>
        </p:spPr>
        <p:txBody>
          <a:bodyPr/>
          <a:lstStyle/>
          <a:p>
            <a:r>
              <a:rPr lang="en-US" sz="2800" b="1" dirty="0"/>
              <a:t>People who are being abused may:</a:t>
            </a:r>
            <a:endParaRPr lang="en-US" sz="2800" dirty="0"/>
          </a:p>
          <a:p>
            <a:r>
              <a:rPr lang="en-US" sz="2800" dirty="0"/>
              <a:t>Seem afraid or anxious to please their partner</a:t>
            </a:r>
          </a:p>
          <a:p>
            <a:r>
              <a:rPr lang="en-US" sz="2800" dirty="0"/>
              <a:t>Go along with everything their partner says and does</a:t>
            </a:r>
          </a:p>
          <a:p>
            <a:r>
              <a:rPr lang="en-US" sz="2800" dirty="0"/>
              <a:t>Check in often with their partner to report where they are and what they're doing</a:t>
            </a:r>
          </a:p>
          <a:p>
            <a:r>
              <a:rPr lang="en-US" sz="2800" dirty="0"/>
              <a:t>Receive frequent, harassing phone calls from their partner</a:t>
            </a:r>
          </a:p>
          <a:p>
            <a:r>
              <a:rPr lang="en-US" sz="2800" dirty="0"/>
              <a:t>Talk about their partner's temper, jealousy, or possessiveness</a:t>
            </a:r>
          </a:p>
          <a:p>
            <a:endParaRPr lang="en-US" dirty="0"/>
          </a:p>
        </p:txBody>
      </p:sp>
    </p:spTree>
    <p:extLst>
      <p:ext uri="{BB962C8B-B14F-4D97-AF65-F5344CB8AC3E}">
        <p14:creationId xmlns:p14="http://schemas.microsoft.com/office/powerpoint/2010/main" val="2414905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F08B-E1A5-4EE9-BBCD-9E1C22BBA7EF}"/>
              </a:ext>
            </a:extLst>
          </p:cNvPr>
          <p:cNvSpPr>
            <a:spLocks noGrp="1"/>
          </p:cNvSpPr>
          <p:nvPr>
            <p:ph type="title"/>
          </p:nvPr>
        </p:nvSpPr>
        <p:spPr/>
        <p:txBody>
          <a:bodyPr/>
          <a:lstStyle/>
          <a:p>
            <a:r>
              <a:rPr lang="en-US" dirty="0"/>
              <a:t>Signs Continued……</a:t>
            </a:r>
          </a:p>
        </p:txBody>
      </p:sp>
      <p:sp>
        <p:nvSpPr>
          <p:cNvPr id="3" name="Content Placeholder 2">
            <a:extLst>
              <a:ext uri="{FF2B5EF4-FFF2-40B4-BE49-F238E27FC236}">
                <a16:creationId xmlns:a16="http://schemas.microsoft.com/office/drawing/2014/main" id="{8853FE5A-70FC-4708-9025-9D3054C63DE2}"/>
              </a:ext>
            </a:extLst>
          </p:cNvPr>
          <p:cNvSpPr>
            <a:spLocks noGrp="1"/>
          </p:cNvSpPr>
          <p:nvPr>
            <p:ph idx="1"/>
          </p:nvPr>
        </p:nvSpPr>
        <p:spPr/>
        <p:txBody>
          <a:bodyPr/>
          <a:lstStyle/>
          <a:p>
            <a:r>
              <a:rPr lang="en-US" sz="2400" b="1" dirty="0"/>
              <a:t>Warning signs of physical violence.</a:t>
            </a:r>
            <a:r>
              <a:rPr lang="en-US" sz="2400" dirty="0"/>
              <a:t> People who are being physically abused may:</a:t>
            </a:r>
          </a:p>
          <a:p>
            <a:r>
              <a:rPr lang="en-US" sz="2400" dirty="0"/>
              <a:t>Have frequent injuries, with the excuse of “accidents”</a:t>
            </a:r>
          </a:p>
          <a:p>
            <a:r>
              <a:rPr lang="en-US" sz="2400" dirty="0"/>
              <a:t>Frequently miss work, school, or social occasions, without explanation</a:t>
            </a:r>
          </a:p>
          <a:p>
            <a:r>
              <a:rPr lang="en-US" sz="2400" dirty="0"/>
              <a:t>Dress in clothing designed to hide bruises or scars (e.g. wearing long sleeves in the summer or sunglasses indoors)</a:t>
            </a:r>
          </a:p>
          <a:p>
            <a:endParaRPr lang="en-US" dirty="0"/>
          </a:p>
        </p:txBody>
      </p:sp>
    </p:spTree>
    <p:extLst>
      <p:ext uri="{BB962C8B-B14F-4D97-AF65-F5344CB8AC3E}">
        <p14:creationId xmlns:p14="http://schemas.microsoft.com/office/powerpoint/2010/main" val="405368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9EE6-956A-415E-99AD-5DA3A772DA08}"/>
              </a:ext>
            </a:extLst>
          </p:cNvPr>
          <p:cNvSpPr>
            <a:spLocks noGrp="1"/>
          </p:cNvSpPr>
          <p:nvPr>
            <p:ph type="title"/>
          </p:nvPr>
        </p:nvSpPr>
        <p:spPr/>
        <p:txBody>
          <a:bodyPr/>
          <a:lstStyle/>
          <a:p>
            <a:r>
              <a:rPr lang="en-US" dirty="0"/>
              <a:t>Signs Continued….</a:t>
            </a:r>
          </a:p>
        </p:txBody>
      </p:sp>
      <p:sp>
        <p:nvSpPr>
          <p:cNvPr id="3" name="Content Placeholder 2">
            <a:extLst>
              <a:ext uri="{FF2B5EF4-FFF2-40B4-BE49-F238E27FC236}">
                <a16:creationId xmlns:a16="http://schemas.microsoft.com/office/drawing/2014/main" id="{0F75420A-4648-4275-9229-8DDEAA96EDF7}"/>
              </a:ext>
            </a:extLst>
          </p:cNvPr>
          <p:cNvSpPr>
            <a:spLocks noGrp="1"/>
          </p:cNvSpPr>
          <p:nvPr>
            <p:ph idx="1"/>
          </p:nvPr>
        </p:nvSpPr>
        <p:spPr>
          <a:xfrm>
            <a:off x="677334" y="1457739"/>
            <a:ext cx="8596668" cy="4583624"/>
          </a:xfrm>
        </p:spPr>
        <p:txBody>
          <a:bodyPr>
            <a:normAutofit/>
          </a:bodyPr>
          <a:lstStyle/>
          <a:p>
            <a:r>
              <a:rPr lang="en-US" sz="2400" b="1" dirty="0"/>
              <a:t>Warning signs of isolation.</a:t>
            </a:r>
            <a:r>
              <a:rPr lang="en-US" sz="2400" dirty="0"/>
              <a:t> People who are being isolated by their abuser may:</a:t>
            </a:r>
          </a:p>
          <a:p>
            <a:r>
              <a:rPr lang="en-US" sz="2400" dirty="0"/>
              <a:t>Be restricted from seeing family and friends</a:t>
            </a:r>
          </a:p>
          <a:p>
            <a:r>
              <a:rPr lang="en-US" sz="2400" dirty="0"/>
              <a:t>Rarely go out in public without their partner</a:t>
            </a:r>
          </a:p>
          <a:p>
            <a:r>
              <a:rPr lang="en-US" sz="2400" dirty="0"/>
              <a:t>Have limited access to money, credit cards, or the car</a:t>
            </a:r>
          </a:p>
          <a:p>
            <a:r>
              <a:rPr lang="en-US" sz="2400" b="1" dirty="0"/>
              <a:t>The psychological warning signs of abuse.</a:t>
            </a:r>
            <a:r>
              <a:rPr lang="en-US" sz="2400" dirty="0"/>
              <a:t> People who are being abused may:</a:t>
            </a:r>
          </a:p>
          <a:p>
            <a:r>
              <a:rPr lang="en-US" sz="2400" dirty="0"/>
              <a:t>Have very low self-esteem, </a:t>
            </a:r>
          </a:p>
          <a:p>
            <a:r>
              <a:rPr lang="en-US" sz="2400" dirty="0"/>
              <a:t>Be depressed, anxious, or suicidal</a:t>
            </a:r>
          </a:p>
          <a:p>
            <a:endParaRPr lang="en-US" dirty="0"/>
          </a:p>
        </p:txBody>
      </p:sp>
    </p:spTree>
    <p:extLst>
      <p:ext uri="{BB962C8B-B14F-4D97-AF65-F5344CB8AC3E}">
        <p14:creationId xmlns:p14="http://schemas.microsoft.com/office/powerpoint/2010/main" val="2666669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762000"/>
            <a:ext cx="8229600" cy="2057400"/>
          </a:xfrm>
        </p:spPr>
        <p:txBody>
          <a:bodyPr>
            <a:normAutofit/>
          </a:bodyPr>
          <a:lstStyle/>
          <a:p>
            <a:pPr algn="ctr"/>
            <a:r>
              <a:rPr lang="en-US" dirty="0">
                <a:solidFill>
                  <a:schemeClr val="bg2">
                    <a:lumMod val="50000"/>
                  </a:schemeClr>
                </a:solidFill>
              </a:rPr>
              <a:t>Why does she stay???</a:t>
            </a:r>
            <a:br>
              <a:rPr lang="en-US" dirty="0"/>
            </a:br>
            <a:endParaRPr lang="en-US" dirty="0"/>
          </a:p>
        </p:txBody>
      </p:sp>
      <p:pic>
        <p:nvPicPr>
          <p:cNvPr id="5" name="Content Placeholder 4" descr="question-marks-whats-the-hold-up-pix.jpg"/>
          <p:cNvPicPr>
            <a:picLocks noGrp="1" noChangeAspect="1"/>
          </p:cNvPicPr>
          <p:nvPr>
            <p:ph idx="1"/>
          </p:nvPr>
        </p:nvPicPr>
        <p:blipFill>
          <a:blip r:embed="rId2" cstate="print"/>
          <a:stretch>
            <a:fillRect/>
          </a:stretch>
        </p:blipFill>
        <p:spPr>
          <a:xfrm>
            <a:off x="3124200" y="2209800"/>
            <a:ext cx="6019800" cy="3429000"/>
          </a:xfrm>
        </p:spPr>
      </p:pic>
    </p:spTree>
    <p:extLst>
      <p:ext uri="{BB962C8B-B14F-4D97-AF65-F5344CB8AC3E}">
        <p14:creationId xmlns:p14="http://schemas.microsoft.com/office/powerpoint/2010/main" val="3347345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3670" y="1295401"/>
            <a:ext cx="9177130" cy="4711891"/>
          </a:xfrm>
        </p:spPr>
        <p:txBody>
          <a:bodyPr>
            <a:normAutofit/>
          </a:bodyPr>
          <a:lstStyle/>
          <a:p>
            <a:r>
              <a:rPr lang="en-US" sz="2400" dirty="0"/>
              <a:t>“I tried to leave the house once after an abusive episode, and he blocked me. He slept in front of the door that entire night.”</a:t>
            </a:r>
          </a:p>
          <a:p>
            <a:pPr>
              <a:buNone/>
            </a:pPr>
            <a:endParaRPr lang="en-US" sz="2400" dirty="0"/>
          </a:p>
          <a:p>
            <a:r>
              <a:rPr lang="en-US" sz="2400" dirty="0"/>
              <a:t>“I had to plan my escape for months before I even had a place to go and money for the bus to get there.”</a:t>
            </a:r>
          </a:p>
          <a:p>
            <a:pPr>
              <a:buNone/>
            </a:pPr>
            <a:endParaRPr lang="en-US" sz="2400" dirty="0"/>
          </a:p>
          <a:p>
            <a:pPr fontAlgn="base"/>
            <a:r>
              <a:rPr lang="en-US" sz="2400" dirty="0"/>
              <a:t>“I stayed because I was halfway across the country, isolated from my friends and family. And there was no one to help me.”</a:t>
            </a:r>
          </a:p>
          <a:p>
            <a:endParaRPr lang="en-US" dirty="0"/>
          </a:p>
        </p:txBody>
      </p:sp>
      <p:sp>
        <p:nvSpPr>
          <p:cNvPr id="3" name="Title 2"/>
          <p:cNvSpPr>
            <a:spLocks noGrp="1"/>
          </p:cNvSpPr>
          <p:nvPr>
            <p:ph type="title"/>
          </p:nvPr>
        </p:nvSpPr>
        <p:spPr>
          <a:xfrm>
            <a:off x="1981200" y="274638"/>
            <a:ext cx="6964017" cy="944562"/>
          </a:xfrm>
        </p:spPr>
        <p:txBody>
          <a:bodyPr/>
          <a:lstStyle/>
          <a:p>
            <a:pPr algn="ctr"/>
            <a:r>
              <a:rPr lang="en-US" dirty="0">
                <a:solidFill>
                  <a:schemeClr val="bg1">
                    <a:lumMod val="50000"/>
                  </a:schemeClr>
                </a:solidFill>
              </a:rPr>
              <a:t>#</a:t>
            </a:r>
            <a:r>
              <a:rPr lang="en-US" dirty="0" err="1">
                <a:solidFill>
                  <a:schemeClr val="bg1">
                    <a:lumMod val="50000"/>
                  </a:schemeClr>
                </a:solidFill>
              </a:rPr>
              <a:t>WhyIStayed</a:t>
            </a:r>
            <a:endParaRPr lang="en-US" dirty="0">
              <a:solidFill>
                <a:schemeClr val="bg1">
                  <a:lumMod val="50000"/>
                </a:schemeClr>
              </a:solidFill>
            </a:endParaRPr>
          </a:p>
        </p:txBody>
      </p:sp>
    </p:spTree>
    <p:extLst>
      <p:ext uri="{BB962C8B-B14F-4D97-AF65-F5344CB8AC3E}">
        <p14:creationId xmlns:p14="http://schemas.microsoft.com/office/powerpoint/2010/main" val="1317104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0087" y="1295401"/>
            <a:ext cx="9680713" cy="4711891"/>
          </a:xfrm>
        </p:spPr>
        <p:txBody>
          <a:bodyPr>
            <a:normAutofit/>
          </a:bodyPr>
          <a:lstStyle/>
          <a:p>
            <a:r>
              <a:rPr lang="en-US" sz="2400" dirty="0"/>
              <a:t>“My mom had 3 young kids, a mortgage, and a PT job. My dad had a FT paycheck, our church behind him, and bigger fists.” </a:t>
            </a:r>
          </a:p>
          <a:p>
            <a:endParaRPr lang="en-US" sz="2400" dirty="0"/>
          </a:p>
          <a:p>
            <a:r>
              <a:rPr lang="en-US" sz="2400" dirty="0"/>
              <a:t>“Because he made me believe no one else would understand.”</a:t>
            </a:r>
          </a:p>
          <a:p>
            <a:endParaRPr lang="en-US" sz="2400" dirty="0"/>
          </a:p>
          <a:p>
            <a:r>
              <a:rPr lang="en-US" sz="2400" dirty="0"/>
              <a:t>“Because after being stuck in an abusive relationship for awhile I started to believe I deserved all of it.”</a:t>
            </a:r>
          </a:p>
        </p:txBody>
      </p:sp>
      <p:sp>
        <p:nvSpPr>
          <p:cNvPr id="3" name="Title 2"/>
          <p:cNvSpPr>
            <a:spLocks noGrp="1"/>
          </p:cNvSpPr>
          <p:nvPr>
            <p:ph type="title"/>
          </p:nvPr>
        </p:nvSpPr>
        <p:spPr>
          <a:xfrm>
            <a:off x="1981200" y="274638"/>
            <a:ext cx="8229600" cy="944562"/>
          </a:xfrm>
        </p:spPr>
        <p:txBody>
          <a:bodyPr/>
          <a:lstStyle/>
          <a:p>
            <a:pPr algn="ctr"/>
            <a:r>
              <a:rPr lang="en-US" dirty="0">
                <a:solidFill>
                  <a:schemeClr val="bg1">
                    <a:lumMod val="50000"/>
                  </a:schemeClr>
                </a:solidFill>
              </a:rPr>
              <a:t>#</a:t>
            </a:r>
            <a:r>
              <a:rPr lang="en-US" dirty="0" err="1">
                <a:solidFill>
                  <a:schemeClr val="bg1">
                    <a:lumMod val="50000"/>
                  </a:schemeClr>
                </a:solidFill>
              </a:rPr>
              <a:t>WhyIStayed</a:t>
            </a:r>
            <a:endParaRPr lang="en-US" dirty="0">
              <a:solidFill>
                <a:schemeClr val="bg1">
                  <a:lumMod val="50000"/>
                </a:schemeClr>
              </a:solidFill>
            </a:endParaRPr>
          </a:p>
        </p:txBody>
      </p:sp>
    </p:spTree>
    <p:extLst>
      <p:ext uri="{BB962C8B-B14F-4D97-AF65-F5344CB8AC3E}">
        <p14:creationId xmlns:p14="http://schemas.microsoft.com/office/powerpoint/2010/main" val="2568123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685801"/>
            <a:ext cx="10012017" cy="5321491"/>
          </a:xfrm>
        </p:spPr>
        <p:txBody>
          <a:bodyPr>
            <a:normAutofit/>
          </a:bodyPr>
          <a:lstStyle/>
          <a:p>
            <a:pPr algn="ctr">
              <a:buNone/>
            </a:pPr>
            <a:r>
              <a:rPr lang="en-US" sz="3200" b="1" dirty="0">
                <a:solidFill>
                  <a:schemeClr val="bg1">
                    <a:lumMod val="50000"/>
                  </a:schemeClr>
                </a:solidFill>
                <a:cs typeface="Arial" pitchFamily="34" charset="0"/>
              </a:rPr>
              <a:t>Leaving means leaving </a:t>
            </a:r>
            <a:r>
              <a:rPr lang="en-US" sz="3200" b="1" u="sng" dirty="0">
                <a:solidFill>
                  <a:schemeClr val="bg1">
                    <a:lumMod val="50000"/>
                  </a:schemeClr>
                </a:solidFill>
                <a:cs typeface="Arial" pitchFamily="34" charset="0"/>
              </a:rPr>
              <a:t>ALL </a:t>
            </a:r>
            <a:r>
              <a:rPr lang="en-US" sz="3200" b="1" dirty="0">
                <a:solidFill>
                  <a:schemeClr val="bg1">
                    <a:lumMod val="50000"/>
                  </a:schemeClr>
                </a:solidFill>
                <a:cs typeface="Arial" pitchFamily="34" charset="0"/>
              </a:rPr>
              <a:t>of it.</a:t>
            </a:r>
          </a:p>
          <a:p>
            <a:pPr>
              <a:buNone/>
            </a:pPr>
            <a:endParaRPr lang="en-US" sz="2800" dirty="0">
              <a:cs typeface="Arial" pitchFamily="34" charset="0"/>
            </a:endParaRPr>
          </a:p>
          <a:p>
            <a:pPr>
              <a:buFont typeface="Arial" pitchFamily="34" charset="0"/>
              <a:buChar char="•"/>
            </a:pPr>
            <a:r>
              <a:rPr lang="en-US" sz="2800" dirty="0">
                <a:cs typeface="Arial" pitchFamily="34" charset="0"/>
              </a:rPr>
              <a:t>She leaves the abuse, but she also leaves her home, her stability, her marriage, the father of her kids, and all the intimate, beautiful moments of the relationship. </a:t>
            </a:r>
          </a:p>
          <a:p>
            <a:pPr>
              <a:buFont typeface="Arial" pitchFamily="34" charset="0"/>
              <a:buChar char="•"/>
            </a:pPr>
            <a:endParaRPr lang="en-US" sz="2800" dirty="0">
              <a:cs typeface="Arial" pitchFamily="34" charset="0"/>
            </a:endParaRPr>
          </a:p>
          <a:p>
            <a:pPr>
              <a:buFont typeface="Arial" pitchFamily="34" charset="0"/>
              <a:buChar char="•"/>
            </a:pPr>
            <a:r>
              <a:rPr lang="en-US" sz="2800" dirty="0">
                <a:cs typeface="Arial" pitchFamily="34" charset="0"/>
              </a:rPr>
              <a:t>Also, sometimes is safer for her to stay…</a:t>
            </a:r>
          </a:p>
          <a:p>
            <a:pPr algn="ctr">
              <a:buFont typeface="Wingdings" pitchFamily="2" charset="2"/>
              <a:buChar char="Ø"/>
            </a:pPr>
            <a:endParaRPr lang="en-US" dirty="0">
              <a:cs typeface="Arial" pitchFamily="34" charset="0"/>
            </a:endParaRPr>
          </a:p>
          <a:p>
            <a:pPr>
              <a:buNone/>
            </a:pPr>
            <a:endParaRPr lang="en-US" dirty="0"/>
          </a:p>
        </p:txBody>
      </p:sp>
    </p:spTree>
    <p:extLst>
      <p:ext uri="{BB962C8B-B14F-4D97-AF65-F5344CB8AC3E}">
        <p14:creationId xmlns:p14="http://schemas.microsoft.com/office/powerpoint/2010/main" val="2333319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algn="ctr"/>
            <a:r>
              <a:rPr lang="en-US" dirty="0">
                <a:solidFill>
                  <a:schemeClr val="bg2">
                    <a:lumMod val="50000"/>
                  </a:schemeClr>
                </a:solidFill>
              </a:rPr>
              <a:t>The Most </a:t>
            </a:r>
            <a:r>
              <a:rPr lang="en-US" dirty="0">
                <a:solidFill>
                  <a:srgbClr val="FF0000"/>
                </a:solidFill>
              </a:rPr>
              <a:t>DANGEROUS</a:t>
            </a:r>
            <a:r>
              <a:rPr lang="en-US" dirty="0">
                <a:solidFill>
                  <a:schemeClr val="bg2">
                    <a:lumMod val="50000"/>
                  </a:schemeClr>
                </a:solidFill>
              </a:rPr>
              <a:t> Time</a:t>
            </a:r>
          </a:p>
        </p:txBody>
      </p:sp>
      <p:sp>
        <p:nvSpPr>
          <p:cNvPr id="212996" name="Rectangle 4"/>
          <p:cNvSpPr>
            <a:spLocks noGrp="1" noChangeArrowheads="1"/>
          </p:cNvSpPr>
          <p:nvPr>
            <p:ph type="body" sz="half" idx="3"/>
          </p:nvPr>
        </p:nvSpPr>
        <p:spPr>
          <a:xfrm>
            <a:off x="4724398" y="1524000"/>
            <a:ext cx="5715002" cy="5181600"/>
          </a:xfrm>
        </p:spPr>
        <p:txBody>
          <a:bodyPr rtlCol="0">
            <a:normAutofit/>
          </a:bodyPr>
          <a:lstStyle/>
          <a:p>
            <a:pPr>
              <a:lnSpc>
                <a:spcPct val="90000"/>
              </a:lnSpc>
              <a:buFont typeface="Wingdings" pitchFamily="2" charset="2"/>
              <a:buChar char="Ø"/>
              <a:defRPr/>
            </a:pPr>
            <a:r>
              <a:rPr lang="en-US" sz="2400" dirty="0">
                <a:solidFill>
                  <a:schemeClr val="tx2"/>
                </a:solidFill>
              </a:rPr>
              <a:t>The most dangerous time for a battered woman is when she finally decides on separation.</a:t>
            </a:r>
          </a:p>
          <a:p>
            <a:pPr>
              <a:lnSpc>
                <a:spcPct val="90000"/>
              </a:lnSpc>
              <a:buFont typeface="Wingdings" pitchFamily="2" charset="2"/>
              <a:buChar char="Ø"/>
              <a:defRPr/>
            </a:pPr>
            <a:r>
              <a:rPr lang="en-US" sz="2400" dirty="0">
                <a:solidFill>
                  <a:schemeClr val="tx2"/>
                </a:solidFill>
              </a:rPr>
              <a:t>As many as 75% of DV calls made to police and 73% of the emergency room DV visits occur after separation.</a:t>
            </a:r>
          </a:p>
          <a:p>
            <a:pPr>
              <a:lnSpc>
                <a:spcPct val="90000"/>
              </a:lnSpc>
              <a:buFont typeface="Wingdings" pitchFamily="2" charset="2"/>
              <a:buChar char="Ø"/>
              <a:defRPr/>
            </a:pPr>
            <a:r>
              <a:rPr lang="en-US" sz="2400" dirty="0">
                <a:solidFill>
                  <a:schemeClr val="tx2"/>
                </a:solidFill>
              </a:rPr>
              <a:t>Of women killed by their abusers, 70% are killed during the process of trying to leave. </a:t>
            </a:r>
          </a:p>
          <a:p>
            <a:pPr>
              <a:lnSpc>
                <a:spcPct val="90000"/>
              </a:lnSpc>
              <a:buFont typeface="Wingdings" pitchFamily="2" charset="2"/>
              <a:buChar char="Ø"/>
              <a:defRPr/>
            </a:pPr>
            <a:endParaRPr lang="en-US" sz="2400" dirty="0">
              <a:solidFill>
                <a:schemeClr val="bg2">
                  <a:lumMod val="50000"/>
                </a:schemeClr>
              </a:solidFill>
            </a:endParaRPr>
          </a:p>
          <a:p>
            <a:pPr algn="ctr">
              <a:lnSpc>
                <a:spcPct val="80000"/>
              </a:lnSpc>
              <a:buNone/>
              <a:defRPr/>
            </a:pPr>
            <a:r>
              <a:rPr lang="en-US" sz="2000" dirty="0">
                <a:solidFill>
                  <a:schemeClr val="bg2">
                    <a:lumMod val="50000"/>
                  </a:schemeClr>
                </a:solidFill>
              </a:rPr>
              <a:t>  </a:t>
            </a:r>
            <a:r>
              <a:rPr lang="en-US" sz="2000" dirty="0">
                <a:solidFill>
                  <a:schemeClr val="bg1"/>
                </a:solidFill>
              </a:rPr>
              <a:t> </a:t>
            </a:r>
          </a:p>
        </p:txBody>
      </p:sp>
      <p:pic>
        <p:nvPicPr>
          <p:cNvPr id="8" name="Picture 3" descr="crisce_09"/>
          <p:cNvPicPr>
            <a:picLocks noGrp="1" noChangeAspect="1" noChangeArrowheads="1"/>
          </p:cNvPicPr>
          <p:nvPr>
            <p:ph sz="quarter" idx="1"/>
          </p:nvPr>
        </p:nvPicPr>
        <p:blipFill>
          <a:blip r:embed="rId3" cstate="print"/>
          <a:srcRect/>
          <a:stretch>
            <a:fillRect/>
          </a:stretch>
        </p:blipFill>
        <p:spPr>
          <a:xfrm>
            <a:off x="609599" y="1676400"/>
            <a:ext cx="4114799" cy="3962400"/>
          </a:xfrm>
          <a:ln w="38100">
            <a:solidFill>
              <a:srgbClr val="000000"/>
            </a:solidFill>
          </a:ln>
        </p:spPr>
      </p:pic>
    </p:spTree>
    <p:extLst>
      <p:ext uri="{BB962C8B-B14F-4D97-AF65-F5344CB8AC3E}">
        <p14:creationId xmlns:p14="http://schemas.microsoft.com/office/powerpoint/2010/main" val="117263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12996">
                                            <p:txEl>
                                              <p:pRg st="0" end="0"/>
                                            </p:txEl>
                                          </p:spTgt>
                                        </p:tgtEl>
                                        <p:attrNameLst>
                                          <p:attrName>style.visibility</p:attrName>
                                        </p:attrNameLst>
                                      </p:cBhvr>
                                      <p:to>
                                        <p:strVal val="visible"/>
                                      </p:to>
                                    </p:set>
                                    <p:anim calcmode="lin" valueType="num">
                                      <p:cBhvr>
                                        <p:cTn id="12" dur="500" fill="hold"/>
                                        <p:tgtEl>
                                          <p:spTgt spid="212996">
                                            <p:txEl>
                                              <p:pRg st="0" end="0"/>
                                            </p:txEl>
                                          </p:spTgt>
                                        </p:tgtEl>
                                        <p:attrNameLst>
                                          <p:attrName>ppt_x</p:attrName>
                                        </p:attrNameLst>
                                      </p:cBhvr>
                                      <p:tavLst>
                                        <p:tav tm="0">
                                          <p:val>
                                            <p:strVal val="#ppt_x-.2"/>
                                          </p:val>
                                        </p:tav>
                                        <p:tav tm="100000">
                                          <p:val>
                                            <p:strVal val="#ppt_x"/>
                                          </p:val>
                                        </p:tav>
                                      </p:tavLst>
                                    </p:anim>
                                    <p:anim calcmode="lin" valueType="num">
                                      <p:cBhvr>
                                        <p:cTn id="13" dur="500" fill="hold"/>
                                        <p:tgtEl>
                                          <p:spTgt spid="21299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500"/>
                                        <p:tgtEl>
                                          <p:spTgt spid="21299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12996">
                                            <p:txEl>
                                              <p:pRg st="1" end="1"/>
                                            </p:txEl>
                                          </p:spTgt>
                                        </p:tgtEl>
                                        <p:attrNameLst>
                                          <p:attrName>style.visibility</p:attrName>
                                        </p:attrNameLst>
                                      </p:cBhvr>
                                      <p:to>
                                        <p:strVal val="visible"/>
                                      </p:to>
                                    </p:set>
                                    <p:anim calcmode="lin" valueType="num">
                                      <p:cBhvr>
                                        <p:cTn id="19" dur="500" fill="hold"/>
                                        <p:tgtEl>
                                          <p:spTgt spid="212996">
                                            <p:txEl>
                                              <p:pRg st="1" end="1"/>
                                            </p:txEl>
                                          </p:spTgt>
                                        </p:tgtEl>
                                        <p:attrNameLst>
                                          <p:attrName>ppt_x</p:attrName>
                                        </p:attrNameLst>
                                      </p:cBhvr>
                                      <p:tavLst>
                                        <p:tav tm="0">
                                          <p:val>
                                            <p:strVal val="#ppt_x-.2"/>
                                          </p:val>
                                        </p:tav>
                                        <p:tav tm="100000">
                                          <p:val>
                                            <p:strVal val="#ppt_x"/>
                                          </p:val>
                                        </p:tav>
                                      </p:tavLst>
                                    </p:anim>
                                    <p:anim calcmode="lin" valueType="num">
                                      <p:cBhvr>
                                        <p:cTn id="20" dur="500" fill="hold"/>
                                        <p:tgtEl>
                                          <p:spTgt spid="21299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500"/>
                                        <p:tgtEl>
                                          <p:spTgt spid="21299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12996">
                                            <p:txEl>
                                              <p:pRg st="2" end="2"/>
                                            </p:txEl>
                                          </p:spTgt>
                                        </p:tgtEl>
                                        <p:attrNameLst>
                                          <p:attrName>style.visibility</p:attrName>
                                        </p:attrNameLst>
                                      </p:cBhvr>
                                      <p:to>
                                        <p:strVal val="visible"/>
                                      </p:to>
                                    </p:set>
                                    <p:anim calcmode="lin" valueType="num">
                                      <p:cBhvr>
                                        <p:cTn id="26" dur="500" fill="hold"/>
                                        <p:tgtEl>
                                          <p:spTgt spid="212996">
                                            <p:txEl>
                                              <p:pRg st="2" end="2"/>
                                            </p:txEl>
                                          </p:spTgt>
                                        </p:tgtEl>
                                        <p:attrNameLst>
                                          <p:attrName>ppt_x</p:attrName>
                                        </p:attrNameLst>
                                      </p:cBhvr>
                                      <p:tavLst>
                                        <p:tav tm="0">
                                          <p:val>
                                            <p:strVal val="#ppt_x-.2"/>
                                          </p:val>
                                        </p:tav>
                                        <p:tav tm="100000">
                                          <p:val>
                                            <p:strVal val="#ppt_x"/>
                                          </p:val>
                                        </p:tav>
                                      </p:tavLst>
                                    </p:anim>
                                    <p:anim calcmode="lin" valueType="num">
                                      <p:cBhvr>
                                        <p:cTn id="27" dur="500" fill="hold"/>
                                        <p:tgtEl>
                                          <p:spTgt spid="21299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500"/>
                                        <p:tgtEl>
                                          <p:spTgt spid="2129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6859-5038-48C4-8830-8BC50775D972}"/>
              </a:ext>
            </a:extLst>
          </p:cNvPr>
          <p:cNvSpPr>
            <a:spLocks noGrp="1"/>
          </p:cNvSpPr>
          <p:nvPr>
            <p:ph type="title"/>
          </p:nvPr>
        </p:nvSpPr>
        <p:spPr/>
        <p:txBody>
          <a:bodyPr>
            <a:noAutofit/>
          </a:bodyPr>
          <a:lstStyle/>
          <a:p>
            <a:pPr algn="ctr"/>
            <a:r>
              <a:rPr lang="en-US" sz="4000" b="1" dirty="0">
                <a:solidFill>
                  <a:schemeClr val="tx1"/>
                </a:solidFill>
                <a:latin typeface="Times New Roman" panose="02020603050405020304" pitchFamily="18" charset="0"/>
                <a:cs typeface="Times New Roman" panose="02020603050405020304" pitchFamily="18" charset="0"/>
              </a:rPr>
              <a:t>The simple truth:</a:t>
            </a:r>
            <a:br>
              <a:rPr lang="en-US" sz="5400" dirty="0">
                <a:solidFill>
                  <a:schemeClr val="tx1"/>
                </a:solidFill>
                <a:latin typeface="Times New Roman" panose="02020603050405020304" pitchFamily="18" charset="0"/>
                <a:cs typeface="Times New Roman" panose="02020603050405020304" pitchFamily="18" charset="0"/>
              </a:rPr>
            </a:br>
            <a:endParaRPr lang="en-US" sz="5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6D85C60-CC91-4430-9A1F-E6E176605F8B}"/>
              </a:ext>
            </a:extLst>
          </p:cNvPr>
          <p:cNvSpPr>
            <a:spLocks noGrp="1"/>
          </p:cNvSpPr>
          <p:nvPr>
            <p:ph idx="1"/>
          </p:nvPr>
        </p:nvSpPr>
        <p:spPr/>
        <p:txBody>
          <a:bodyPr>
            <a:normAutofit/>
          </a:bodyPr>
          <a:lstStyle/>
          <a:p>
            <a:pPr marL="0" indent="0">
              <a:buNone/>
            </a:pPr>
            <a:endParaRPr lang="en-US" sz="2400" dirty="0">
              <a:solidFill>
                <a:schemeClr val="bg2">
                  <a:lumMod val="25000"/>
                </a:schemeClr>
              </a:solidFill>
              <a:latin typeface="Calibri" panose="020F0502020204030204" pitchFamily="34" charset="0"/>
              <a:cs typeface="Calibri" panose="020F0502020204030204" pitchFamily="34" charset="0"/>
            </a:endParaRPr>
          </a:p>
          <a:p>
            <a:pPr marL="0" indent="0">
              <a:buNone/>
            </a:pPr>
            <a:r>
              <a:rPr lang="en-US" sz="2400" dirty="0">
                <a:solidFill>
                  <a:schemeClr val="tx1"/>
                </a:solidFill>
                <a:latin typeface="Calibri" panose="020F0502020204030204" pitchFamily="34" charset="0"/>
                <a:cs typeface="Calibri" panose="020F0502020204030204" pitchFamily="34" charset="0"/>
              </a:rPr>
              <a:t>Just as Sexual Battery is not about  sex – but rather violence against women, </a:t>
            </a:r>
          </a:p>
          <a:p>
            <a:pPr marL="0" indent="0">
              <a:buNone/>
            </a:pPr>
            <a:r>
              <a:rPr lang="en-US" sz="2400" dirty="0">
                <a:solidFill>
                  <a:schemeClr val="tx1"/>
                </a:solidFill>
                <a:latin typeface="Calibri" panose="020F0502020204030204" pitchFamily="34" charset="0"/>
                <a:cs typeface="Calibri" panose="020F0502020204030204" pitchFamily="34" charset="0"/>
              </a:rPr>
              <a:t>Domestic Violence is not about violence – but rather power and control.</a:t>
            </a:r>
          </a:p>
          <a:p>
            <a:pPr marL="0" indent="0">
              <a:buNone/>
            </a:pPr>
            <a:r>
              <a:rPr lang="en-US" altLang="en-US" sz="2400" dirty="0">
                <a:solidFill>
                  <a:schemeClr val="tx1"/>
                </a:solidFill>
                <a:latin typeface="Calibri" panose="020F0502020204030204" pitchFamily="34" charset="0"/>
                <a:cs typeface="Calibri" panose="020F0502020204030204" pitchFamily="34" charset="0"/>
              </a:rPr>
              <a:t>A </a:t>
            </a:r>
            <a:r>
              <a:rPr lang="en-US" altLang="en-US" sz="2400" u="sng" dirty="0">
                <a:solidFill>
                  <a:schemeClr val="tx1"/>
                </a:solidFill>
                <a:latin typeface="Calibri" panose="020F0502020204030204" pitchFamily="34" charset="0"/>
                <a:cs typeface="Calibri" panose="020F0502020204030204" pitchFamily="34" charset="0"/>
              </a:rPr>
              <a:t>pattern</a:t>
            </a:r>
            <a:r>
              <a:rPr lang="en-US" altLang="en-US" sz="2400" dirty="0">
                <a:solidFill>
                  <a:schemeClr val="tx1"/>
                </a:solidFill>
                <a:latin typeface="Calibri" panose="020F0502020204030204" pitchFamily="34" charset="0"/>
                <a:cs typeface="Calibri" panose="020F0502020204030204" pitchFamily="34" charset="0"/>
              </a:rPr>
              <a:t> of coercive and assaultive tactics used by one person to maintain </a:t>
            </a:r>
            <a:r>
              <a:rPr lang="en-US" altLang="en-US" sz="2400" u="sng" dirty="0">
                <a:solidFill>
                  <a:schemeClr val="tx1"/>
                </a:solidFill>
                <a:latin typeface="Calibri" panose="020F0502020204030204" pitchFamily="34" charset="0"/>
                <a:cs typeface="Calibri" panose="020F0502020204030204" pitchFamily="34" charset="0"/>
              </a:rPr>
              <a:t>power and control</a:t>
            </a:r>
            <a:r>
              <a:rPr lang="en-US" altLang="en-US" sz="2400" dirty="0">
                <a:solidFill>
                  <a:schemeClr val="tx1"/>
                </a:solidFill>
                <a:latin typeface="Calibri" panose="020F0502020204030204" pitchFamily="34" charset="0"/>
                <a:cs typeface="Calibri" panose="020F0502020204030204" pitchFamily="34" charset="0"/>
              </a:rPr>
              <a:t> over another.</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25758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bg2">
                    <a:lumMod val="50000"/>
                  </a:schemeClr>
                </a:solidFill>
                <a:latin typeface="Georgia" pitchFamily="18" charset="0"/>
              </a:rPr>
              <a:t>Risk Factors for DV Homicide</a:t>
            </a:r>
            <a:br>
              <a:rPr lang="en-US" dirty="0">
                <a:solidFill>
                  <a:schemeClr val="bg2">
                    <a:lumMod val="50000"/>
                  </a:schemeClr>
                </a:solidFill>
                <a:latin typeface="Georgia" pitchFamily="18" charset="0"/>
              </a:rPr>
            </a:br>
            <a:r>
              <a:rPr lang="en-US" dirty="0">
                <a:solidFill>
                  <a:schemeClr val="bg2">
                    <a:lumMod val="50000"/>
                  </a:schemeClr>
                </a:solidFill>
                <a:latin typeface="Georgia" pitchFamily="18" charset="0"/>
              </a:rPr>
              <a:t> </a:t>
            </a:r>
            <a:endParaRPr lang="en-US" sz="2200" dirty="0">
              <a:solidFill>
                <a:schemeClr val="bg2">
                  <a:lumMod val="50000"/>
                </a:schemeClr>
              </a:solidFill>
              <a:latin typeface="Georgia" pitchFamily="18" charset="0"/>
            </a:endParaRPr>
          </a:p>
        </p:txBody>
      </p:sp>
      <p:sp>
        <p:nvSpPr>
          <p:cNvPr id="3" name="Content Placeholder 2"/>
          <p:cNvSpPr>
            <a:spLocks noGrp="1"/>
          </p:cNvSpPr>
          <p:nvPr>
            <p:ph sz="quarter" idx="2"/>
          </p:nvPr>
        </p:nvSpPr>
        <p:spPr>
          <a:xfrm>
            <a:off x="583096" y="1600201"/>
            <a:ext cx="5438292" cy="3941763"/>
          </a:xfrm>
        </p:spPr>
        <p:txBody>
          <a:bodyPr>
            <a:normAutofit/>
          </a:bodyPr>
          <a:lstStyle/>
          <a:p>
            <a:r>
              <a:rPr lang="en-US" sz="2400" dirty="0">
                <a:cs typeface="Arial" pitchFamily="34" charset="0"/>
              </a:rPr>
              <a:t>She feels that he will kill her</a:t>
            </a:r>
          </a:p>
          <a:p>
            <a:r>
              <a:rPr lang="en-US" sz="2400" dirty="0">
                <a:cs typeface="Arial" pitchFamily="34" charset="0"/>
              </a:rPr>
              <a:t>Violence is increasing</a:t>
            </a:r>
          </a:p>
          <a:p>
            <a:r>
              <a:rPr lang="en-US" sz="2400" dirty="0">
                <a:cs typeface="Arial" pitchFamily="34" charset="0"/>
              </a:rPr>
              <a:t>Batterer is unemployed</a:t>
            </a:r>
          </a:p>
          <a:p>
            <a:r>
              <a:rPr lang="en-US" sz="2400" dirty="0">
                <a:cs typeface="Arial" pitchFamily="34" charset="0"/>
              </a:rPr>
              <a:t>Recent separation</a:t>
            </a:r>
          </a:p>
          <a:p>
            <a:r>
              <a:rPr lang="en-US" sz="2400" dirty="0">
                <a:cs typeface="Arial" pitchFamily="34" charset="0"/>
              </a:rPr>
              <a:t>Survivor is showing independence</a:t>
            </a:r>
          </a:p>
          <a:p>
            <a:r>
              <a:rPr lang="en-US" sz="2400" dirty="0">
                <a:cs typeface="Arial" pitchFamily="34" charset="0"/>
              </a:rPr>
              <a:t>History of strangulation</a:t>
            </a:r>
          </a:p>
          <a:p>
            <a:r>
              <a:rPr lang="en-US" sz="2400" dirty="0">
                <a:cs typeface="Arial" pitchFamily="34" charset="0"/>
              </a:rPr>
              <a:t>Sexual assault</a:t>
            </a:r>
          </a:p>
          <a:p>
            <a:r>
              <a:rPr lang="en-US" sz="2400" dirty="0">
                <a:cs typeface="Arial" pitchFamily="34" charset="0"/>
              </a:rPr>
              <a:t>Use of weapons/access to weapons</a:t>
            </a:r>
          </a:p>
          <a:p>
            <a:endParaRPr lang="en-US" dirty="0"/>
          </a:p>
        </p:txBody>
      </p:sp>
      <p:sp>
        <p:nvSpPr>
          <p:cNvPr id="6" name="Content Placeholder 5"/>
          <p:cNvSpPr>
            <a:spLocks noGrp="1"/>
          </p:cNvSpPr>
          <p:nvPr>
            <p:ph sz="quarter" idx="4"/>
          </p:nvPr>
        </p:nvSpPr>
        <p:spPr>
          <a:xfrm>
            <a:off x="5459897" y="1600201"/>
            <a:ext cx="4830280" cy="3941763"/>
          </a:xfrm>
        </p:spPr>
        <p:txBody>
          <a:bodyPr/>
          <a:lstStyle/>
          <a:p>
            <a:r>
              <a:rPr lang="en-US" sz="2400" dirty="0">
                <a:cs typeface="Arial" pitchFamily="34" charset="0"/>
              </a:rPr>
              <a:t>Threats to kill or commit suicide</a:t>
            </a:r>
          </a:p>
          <a:p>
            <a:r>
              <a:rPr lang="en-US" sz="2400" dirty="0">
                <a:cs typeface="Arial" pitchFamily="34" charset="0"/>
              </a:rPr>
              <a:t>Extreme jealousy</a:t>
            </a:r>
          </a:p>
          <a:p>
            <a:r>
              <a:rPr lang="en-US" sz="2400" dirty="0">
                <a:cs typeface="Arial" pitchFamily="34" charset="0"/>
              </a:rPr>
              <a:t>Stalking</a:t>
            </a:r>
          </a:p>
          <a:p>
            <a:r>
              <a:rPr lang="en-US" sz="2400" dirty="0">
                <a:cs typeface="Arial" pitchFamily="34" charset="0"/>
              </a:rPr>
              <a:t>Abusing or killing pets</a:t>
            </a:r>
          </a:p>
          <a:p>
            <a:r>
              <a:rPr lang="en-US" sz="2400" dirty="0">
                <a:cs typeface="Arial" pitchFamily="34" charset="0"/>
              </a:rPr>
              <a:t>She is pregnant</a:t>
            </a:r>
          </a:p>
          <a:p>
            <a:r>
              <a:rPr lang="en-US" sz="2400" dirty="0">
                <a:cs typeface="Arial" pitchFamily="34" charset="0"/>
              </a:rPr>
              <a:t>She has a child in the home from a previous relationship</a:t>
            </a:r>
          </a:p>
          <a:p>
            <a:endParaRPr lang="en-US" dirty="0">
              <a:cs typeface="Arial" pitchFamily="34" charset="0"/>
            </a:endParaRPr>
          </a:p>
          <a:p>
            <a:endParaRPr lang="en-US" dirty="0"/>
          </a:p>
        </p:txBody>
      </p:sp>
    </p:spTree>
    <p:extLst>
      <p:ext uri="{BB962C8B-B14F-4D97-AF65-F5344CB8AC3E}">
        <p14:creationId xmlns:p14="http://schemas.microsoft.com/office/powerpoint/2010/main" val="1379973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304E2BB-4ED5-4283-89FE-B0E4FE91CA5C}"/>
              </a:ext>
            </a:extLst>
          </p:cNvPr>
          <p:cNvSpPr>
            <a:spLocks noGrp="1" noChangeArrowheads="1"/>
          </p:cNvSpPr>
          <p:nvPr>
            <p:ph type="title"/>
          </p:nvPr>
        </p:nvSpPr>
        <p:spPr>
          <a:xfrm>
            <a:off x="1905000" y="304800"/>
            <a:ext cx="8305800" cy="762000"/>
          </a:xfrm>
        </p:spPr>
        <p:txBody>
          <a:bodyPr/>
          <a:lstStyle/>
          <a:p>
            <a:pPr eaLnBrk="1" hangingPunct="1">
              <a:defRPr/>
            </a:pPr>
            <a:r>
              <a:rPr lang="en-US" b="1"/>
              <a:t>Questions to be asked…</a:t>
            </a:r>
          </a:p>
        </p:txBody>
      </p:sp>
      <p:sp>
        <p:nvSpPr>
          <p:cNvPr id="52227" name="Rectangle 3">
            <a:extLst>
              <a:ext uri="{FF2B5EF4-FFF2-40B4-BE49-F238E27FC236}">
                <a16:creationId xmlns:a16="http://schemas.microsoft.com/office/drawing/2014/main" id="{3985E6D4-9D41-49BF-9E20-FE9C1DE4B18F}"/>
              </a:ext>
            </a:extLst>
          </p:cNvPr>
          <p:cNvSpPr>
            <a:spLocks noGrp="1" noChangeArrowheads="1"/>
          </p:cNvSpPr>
          <p:nvPr>
            <p:ph type="body" idx="1"/>
          </p:nvPr>
        </p:nvSpPr>
        <p:spPr>
          <a:xfrm>
            <a:off x="2133600" y="1524000"/>
            <a:ext cx="7772400" cy="4800600"/>
          </a:xfrm>
        </p:spPr>
        <p:txBody>
          <a:bodyPr/>
          <a:lstStyle/>
          <a:p>
            <a:pPr eaLnBrk="1" hangingPunct="1">
              <a:lnSpc>
                <a:spcPct val="80000"/>
              </a:lnSpc>
              <a:buClr>
                <a:srgbClr val="FFFF66"/>
              </a:buClr>
              <a:defRPr/>
            </a:pPr>
            <a:r>
              <a:rPr lang="en-US" sz="2800"/>
              <a:t>Does he threaten to kill her and/or does she believe he is capable of killing her?</a:t>
            </a:r>
          </a:p>
          <a:p>
            <a:pPr eaLnBrk="1" hangingPunct="1">
              <a:lnSpc>
                <a:spcPct val="80000"/>
              </a:lnSpc>
              <a:buClr>
                <a:srgbClr val="FFFF66"/>
              </a:buClr>
              <a:defRPr/>
            </a:pPr>
            <a:endParaRPr lang="en-US" sz="2800"/>
          </a:p>
          <a:p>
            <a:pPr eaLnBrk="1" hangingPunct="1">
              <a:lnSpc>
                <a:spcPct val="80000"/>
              </a:lnSpc>
              <a:buClr>
                <a:srgbClr val="FFFF66"/>
              </a:buClr>
              <a:defRPr/>
            </a:pPr>
            <a:r>
              <a:rPr lang="en-US" sz="2800"/>
              <a:t>Is he violently and constantly jealous of her? (For instance, does he say “If I can’t have her, no one can.”</a:t>
            </a:r>
          </a:p>
          <a:p>
            <a:pPr eaLnBrk="1" hangingPunct="1">
              <a:lnSpc>
                <a:spcPct val="80000"/>
              </a:lnSpc>
              <a:buClr>
                <a:srgbClr val="FFFF66"/>
              </a:buClr>
              <a:defRPr/>
            </a:pPr>
            <a:endParaRPr lang="en-US" sz="2800"/>
          </a:p>
          <a:p>
            <a:pPr eaLnBrk="1" hangingPunct="1">
              <a:lnSpc>
                <a:spcPct val="80000"/>
              </a:lnSpc>
              <a:buClr>
                <a:srgbClr val="FFFF66"/>
              </a:buClr>
              <a:defRPr/>
            </a:pPr>
            <a:r>
              <a:rPr lang="en-US" sz="2800"/>
              <a:t>Has he ever threatened or tried to commit suicide?</a:t>
            </a:r>
          </a:p>
          <a:p>
            <a:pPr eaLnBrk="1" hangingPunct="1">
              <a:lnSpc>
                <a:spcPct val="80000"/>
              </a:lnSpc>
              <a:buClr>
                <a:srgbClr val="FFFF66"/>
              </a:buClr>
              <a:defRPr/>
            </a:pPr>
            <a:endParaRPr lang="en-US" sz="2800"/>
          </a:p>
          <a:p>
            <a:pPr eaLnBrk="1" hangingPunct="1">
              <a:lnSpc>
                <a:spcPct val="80000"/>
              </a:lnSpc>
              <a:buClr>
                <a:srgbClr val="FFFF66"/>
              </a:buClr>
              <a:defRPr/>
            </a:pPr>
            <a:r>
              <a:rPr lang="en-US" sz="2800"/>
              <a:t>Does he threaten to harm the pets?</a:t>
            </a:r>
          </a:p>
          <a:p>
            <a:pPr eaLnBrk="1" hangingPunct="1">
              <a:lnSpc>
                <a:spcPct val="80000"/>
              </a:lnSpc>
              <a:buClr>
                <a:srgbClr val="FFFF66"/>
              </a:buClr>
              <a:defRPr/>
            </a:pPr>
            <a:endParaRPr lang="en-US" sz="2800"/>
          </a:p>
          <a:p>
            <a:pPr eaLnBrk="1" hangingPunct="1">
              <a:lnSpc>
                <a:spcPct val="80000"/>
              </a:lnSpc>
              <a:defRPr/>
            </a:pPr>
            <a:endParaRPr lang="en-US" sz="2400"/>
          </a:p>
        </p:txBody>
      </p:sp>
    </p:spTree>
    <p:extLst>
      <p:ext uri="{BB962C8B-B14F-4D97-AF65-F5344CB8AC3E}">
        <p14:creationId xmlns:p14="http://schemas.microsoft.com/office/powerpoint/2010/main" val="21050760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3FA4DA7F-CA69-4480-904F-0626003C656F}"/>
              </a:ext>
            </a:extLst>
          </p:cNvPr>
          <p:cNvSpPr>
            <a:spLocks noGrp="1" noChangeArrowheads="1"/>
          </p:cNvSpPr>
          <p:nvPr>
            <p:ph type="title"/>
          </p:nvPr>
        </p:nvSpPr>
        <p:spPr>
          <a:xfrm>
            <a:off x="821635" y="228600"/>
            <a:ext cx="9160565" cy="762000"/>
          </a:xfrm>
        </p:spPr>
        <p:txBody>
          <a:bodyPr>
            <a:noAutofit/>
          </a:bodyPr>
          <a:lstStyle/>
          <a:p>
            <a:pPr algn="ctr" eaLnBrk="1" hangingPunct="1">
              <a:defRPr/>
            </a:pPr>
            <a:r>
              <a:rPr lang="en-US" sz="4000" b="1" dirty="0">
                <a:solidFill>
                  <a:srgbClr val="92D050"/>
                </a:solidFill>
                <a:latin typeface="Calibri" panose="020F0502020204030204" pitchFamily="34" charset="0"/>
                <a:cs typeface="Calibri" panose="020F0502020204030204" pitchFamily="34" charset="0"/>
              </a:rPr>
              <a:t>Safety Questions</a:t>
            </a:r>
          </a:p>
        </p:txBody>
      </p:sp>
      <p:sp>
        <p:nvSpPr>
          <p:cNvPr id="72707" name="Rectangle 3">
            <a:extLst>
              <a:ext uri="{FF2B5EF4-FFF2-40B4-BE49-F238E27FC236}">
                <a16:creationId xmlns:a16="http://schemas.microsoft.com/office/drawing/2014/main" id="{0A95E265-55B1-44BB-AF90-D327AF55ABEF}"/>
              </a:ext>
            </a:extLst>
          </p:cNvPr>
          <p:cNvSpPr>
            <a:spLocks noGrp="1" noChangeArrowheads="1"/>
          </p:cNvSpPr>
          <p:nvPr>
            <p:ph type="body" idx="1"/>
          </p:nvPr>
        </p:nvSpPr>
        <p:spPr>
          <a:xfrm>
            <a:off x="1752600" y="1371600"/>
            <a:ext cx="8686800" cy="5029200"/>
          </a:xfrm>
        </p:spPr>
        <p:txBody>
          <a:bodyPr>
            <a:normAutofit/>
          </a:bodyPr>
          <a:lstStyle/>
          <a:p>
            <a:pPr marL="571500" indent="-571500">
              <a:defRPr/>
            </a:pPr>
            <a:r>
              <a:rPr lang="en-US" sz="3200" dirty="0">
                <a:solidFill>
                  <a:schemeClr val="tx1"/>
                </a:solidFill>
                <a:latin typeface="Calibri" panose="020F0502020204030204" pitchFamily="34" charset="0"/>
                <a:cs typeface="Calibri" panose="020F0502020204030204" pitchFamily="34" charset="0"/>
              </a:rPr>
              <a:t>Where are they now?</a:t>
            </a:r>
          </a:p>
          <a:p>
            <a:pPr marL="571500" indent="-571500">
              <a:defRPr/>
            </a:pPr>
            <a:endParaRPr lang="en-US" sz="3200" dirty="0">
              <a:solidFill>
                <a:schemeClr val="tx1"/>
              </a:solidFill>
              <a:latin typeface="Calibri" panose="020F0502020204030204" pitchFamily="34" charset="0"/>
              <a:cs typeface="Calibri" panose="020F0502020204030204" pitchFamily="34" charset="0"/>
            </a:endParaRPr>
          </a:p>
          <a:p>
            <a:pPr marL="571500" indent="-571500">
              <a:defRPr/>
            </a:pPr>
            <a:r>
              <a:rPr lang="en-US" sz="3200" dirty="0">
                <a:solidFill>
                  <a:schemeClr val="tx1"/>
                </a:solidFill>
                <a:latin typeface="Calibri" panose="020F0502020204030204" pitchFamily="34" charset="0"/>
                <a:cs typeface="Calibri" panose="020F0502020204030204" pitchFamily="34" charset="0"/>
              </a:rPr>
              <a:t>When are they expected to return?</a:t>
            </a:r>
          </a:p>
          <a:p>
            <a:pPr marL="571500" indent="-571500">
              <a:defRPr/>
            </a:pPr>
            <a:endParaRPr lang="en-US" sz="3200" dirty="0">
              <a:solidFill>
                <a:schemeClr val="tx1"/>
              </a:solidFill>
              <a:latin typeface="Calibri" panose="020F0502020204030204" pitchFamily="34" charset="0"/>
              <a:cs typeface="Calibri" panose="020F0502020204030204" pitchFamily="34" charset="0"/>
            </a:endParaRPr>
          </a:p>
          <a:p>
            <a:pPr marL="571500" indent="-571500">
              <a:defRPr/>
            </a:pPr>
            <a:r>
              <a:rPr lang="en-US" sz="3200" dirty="0">
                <a:solidFill>
                  <a:schemeClr val="tx1"/>
                </a:solidFill>
                <a:latin typeface="Calibri" panose="020F0502020204030204" pitchFamily="34" charset="0"/>
                <a:cs typeface="Calibri" panose="020F0502020204030204" pitchFamily="34" charset="0"/>
              </a:rPr>
              <a:t>Do they have any expectations of you?</a:t>
            </a:r>
          </a:p>
        </p:txBody>
      </p:sp>
    </p:spTree>
    <p:extLst>
      <p:ext uri="{BB962C8B-B14F-4D97-AF65-F5344CB8AC3E}">
        <p14:creationId xmlns:p14="http://schemas.microsoft.com/office/powerpoint/2010/main" val="3661698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box(in)">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2707">
                                            <p:txEl>
                                              <p:pRg st="2" end="2"/>
                                            </p:txEl>
                                          </p:spTgt>
                                        </p:tgtEl>
                                        <p:attrNameLst>
                                          <p:attrName>style.visibility</p:attrName>
                                        </p:attrNameLst>
                                      </p:cBhvr>
                                      <p:to>
                                        <p:strVal val="visible"/>
                                      </p:to>
                                    </p:set>
                                    <p:animEffect transition="in" filter="box(in)">
                                      <p:cBhvr>
                                        <p:cTn id="12" dur="500"/>
                                        <p:tgtEl>
                                          <p:spTgt spid="727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2707">
                                            <p:txEl>
                                              <p:pRg st="4" end="4"/>
                                            </p:txEl>
                                          </p:spTgt>
                                        </p:tgtEl>
                                        <p:attrNameLst>
                                          <p:attrName>style.visibility</p:attrName>
                                        </p:attrNameLst>
                                      </p:cBhvr>
                                      <p:to>
                                        <p:strVal val="visible"/>
                                      </p:to>
                                    </p:set>
                                    <p:animEffect transition="in" filter="box(in)">
                                      <p:cBhvr>
                                        <p:cTn id="17" dur="500"/>
                                        <p:tgtEl>
                                          <p:spTgt spid="727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F892CB3-DF42-46F1-A283-7EB750D9CAA6}"/>
              </a:ext>
            </a:extLst>
          </p:cNvPr>
          <p:cNvSpPr>
            <a:spLocks noChangeArrowheads="1"/>
          </p:cNvSpPr>
          <p:nvPr/>
        </p:nvSpPr>
        <p:spPr bwMode="auto">
          <a:xfrm>
            <a:off x="2235200" y="6229350"/>
            <a:ext cx="1828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latin typeface="Calibri" panose="020F0502020204030204" pitchFamily="34" charset="0"/>
            </a:endParaRPr>
          </a:p>
        </p:txBody>
      </p:sp>
      <p:sp>
        <p:nvSpPr>
          <p:cNvPr id="26627" name="Rectangle 3">
            <a:extLst>
              <a:ext uri="{FF2B5EF4-FFF2-40B4-BE49-F238E27FC236}">
                <a16:creationId xmlns:a16="http://schemas.microsoft.com/office/drawing/2014/main" id="{9284D67A-8077-416B-A0A9-E0BA4DCB9A31}"/>
              </a:ext>
            </a:extLst>
          </p:cNvPr>
          <p:cNvSpPr>
            <a:spLocks noChangeArrowheads="1"/>
          </p:cNvSpPr>
          <p:nvPr/>
        </p:nvSpPr>
        <p:spPr bwMode="auto">
          <a:xfrm>
            <a:off x="4673600" y="6229350"/>
            <a:ext cx="2844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latin typeface="Calibri" panose="020F0502020204030204" pitchFamily="34" charset="0"/>
            </a:endParaRPr>
          </a:p>
        </p:txBody>
      </p:sp>
      <p:sp>
        <p:nvSpPr>
          <p:cNvPr id="26628" name="Rectangle 4">
            <a:extLst>
              <a:ext uri="{FF2B5EF4-FFF2-40B4-BE49-F238E27FC236}">
                <a16:creationId xmlns:a16="http://schemas.microsoft.com/office/drawing/2014/main" id="{96CAF5BF-4EAB-4A89-9A60-646B5CFBD7CC}"/>
              </a:ext>
            </a:extLst>
          </p:cNvPr>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latin typeface="Calibri" panose="020F0502020204030204" pitchFamily="34" charset="0"/>
            </a:endParaRPr>
          </a:p>
        </p:txBody>
      </p:sp>
      <p:sp>
        <p:nvSpPr>
          <p:cNvPr id="26629" name="Rectangle 5">
            <a:extLst>
              <a:ext uri="{FF2B5EF4-FFF2-40B4-BE49-F238E27FC236}">
                <a16:creationId xmlns:a16="http://schemas.microsoft.com/office/drawing/2014/main" id="{B191B4F2-24AC-4D39-8D01-F0A5E34EAB3D}"/>
              </a:ext>
            </a:extLst>
          </p:cNvPr>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latin typeface="Calibri" panose="020F0502020204030204" pitchFamily="34" charset="0"/>
            </a:endParaRPr>
          </a:p>
        </p:txBody>
      </p:sp>
      <p:sp>
        <p:nvSpPr>
          <p:cNvPr id="61446" name="Rectangle 6">
            <a:extLst>
              <a:ext uri="{FF2B5EF4-FFF2-40B4-BE49-F238E27FC236}">
                <a16:creationId xmlns:a16="http://schemas.microsoft.com/office/drawing/2014/main" id="{3BC8BD55-62A2-45ED-8BEA-679F5C57FEBD}"/>
              </a:ext>
            </a:extLst>
          </p:cNvPr>
          <p:cNvSpPr>
            <a:spLocks noGrp="1" noChangeArrowheads="1"/>
          </p:cNvSpPr>
          <p:nvPr>
            <p:ph type="title"/>
          </p:nvPr>
        </p:nvSpPr>
        <p:spPr>
          <a:xfrm>
            <a:off x="677334" y="285750"/>
            <a:ext cx="8596668" cy="1390650"/>
          </a:xfrm>
        </p:spPr>
        <p:txBody>
          <a:bodyPr vert="horz" lIns="90488" tIns="44450" rIns="90488" bIns="44450" rtlCol="0" anchor="t" anchorCtr="0">
            <a:normAutofit/>
          </a:bodyPr>
          <a:lstStyle/>
          <a:p>
            <a:pPr algn="ctr" eaLnBrk="1" hangingPunct="1">
              <a:defRPr/>
            </a:pPr>
            <a:r>
              <a:rPr lang="en-US" sz="4000" b="1" dirty="0">
                <a:solidFill>
                  <a:schemeClr val="tx1"/>
                </a:solidFill>
                <a:latin typeface="Calibri" panose="020F0502020204030204" pitchFamily="34" charset="0"/>
                <a:cs typeface="Calibri" panose="020F0502020204030204" pitchFamily="34" charset="0"/>
              </a:rPr>
              <a:t>Important Realities</a:t>
            </a:r>
          </a:p>
        </p:txBody>
      </p:sp>
      <p:sp>
        <p:nvSpPr>
          <p:cNvPr id="61447" name="Rectangle 7">
            <a:extLst>
              <a:ext uri="{FF2B5EF4-FFF2-40B4-BE49-F238E27FC236}">
                <a16:creationId xmlns:a16="http://schemas.microsoft.com/office/drawing/2014/main" id="{3426172B-E261-4776-ADC5-F3D6CA8BA238}"/>
              </a:ext>
            </a:extLst>
          </p:cNvPr>
          <p:cNvSpPr>
            <a:spLocks noGrp="1" noChangeArrowheads="1"/>
          </p:cNvSpPr>
          <p:nvPr>
            <p:ph idx="1"/>
          </p:nvPr>
        </p:nvSpPr>
        <p:spPr>
          <a:xfrm>
            <a:off x="0" y="1676400"/>
            <a:ext cx="9674087" cy="4724400"/>
          </a:xfrm>
        </p:spPr>
        <p:txBody>
          <a:bodyPr vert="horz" lIns="90488" tIns="44450" rIns="90488" bIns="44450" rtlCol="0">
            <a:normAutofit/>
          </a:bodyPr>
          <a:lstStyle/>
          <a:p>
            <a:pPr algn="just" eaLnBrk="1" hangingPunct="1">
              <a:defRPr/>
            </a:pPr>
            <a:r>
              <a:rPr lang="en-US" sz="2400" dirty="0">
                <a:solidFill>
                  <a:schemeClr val="tx1"/>
                </a:solidFill>
                <a:latin typeface="Calibri" panose="020F0502020204030204" pitchFamily="34" charset="0"/>
                <a:cs typeface="Calibri" panose="020F0502020204030204" pitchFamily="34" charset="0"/>
              </a:rPr>
              <a:t>Domestic violence is dictated by the power and control tactics of the abusive. By using a safety plan, the greatest amount of power and control are left with the survivor.</a:t>
            </a:r>
          </a:p>
          <a:p>
            <a:pPr eaLnBrk="1" hangingPunct="1">
              <a:defRPr/>
            </a:pPr>
            <a:endParaRPr lang="en-US" sz="2400" dirty="0">
              <a:solidFill>
                <a:schemeClr val="tx1"/>
              </a:solidFill>
              <a:latin typeface="Calibri" panose="020F0502020204030204" pitchFamily="34" charset="0"/>
              <a:cs typeface="Calibri" panose="020F0502020204030204" pitchFamily="34" charset="0"/>
            </a:endParaRPr>
          </a:p>
          <a:p>
            <a:pPr algn="just" eaLnBrk="1" hangingPunct="1">
              <a:defRPr/>
            </a:pPr>
            <a:r>
              <a:rPr lang="en-US" sz="2400" dirty="0">
                <a:solidFill>
                  <a:schemeClr val="tx1"/>
                </a:solidFill>
                <a:latin typeface="Calibri" panose="020F0502020204030204" pitchFamily="34" charset="0"/>
                <a:cs typeface="Calibri" panose="020F0502020204030204" pitchFamily="34" charset="0"/>
              </a:rPr>
              <a:t>Having a plan should take away many surprises. </a:t>
            </a:r>
          </a:p>
          <a:p>
            <a:pPr eaLnBrk="1" hangingPunct="1">
              <a:defRPr/>
            </a:pPr>
            <a:endParaRPr lang="en-US" sz="2800" dirty="0"/>
          </a:p>
        </p:txBody>
      </p:sp>
    </p:spTree>
    <p:extLst>
      <p:ext uri="{BB962C8B-B14F-4D97-AF65-F5344CB8AC3E}">
        <p14:creationId xmlns:p14="http://schemas.microsoft.com/office/powerpoint/2010/main" val="3585417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7">
                                            <p:txEl>
                                              <p:pRg st="0" end="0"/>
                                            </p:txEl>
                                          </p:spTgt>
                                        </p:tgtEl>
                                        <p:attrNameLst>
                                          <p:attrName>style.visibility</p:attrName>
                                        </p:attrNameLst>
                                      </p:cBhvr>
                                      <p:to>
                                        <p:strVal val="visible"/>
                                      </p:to>
                                    </p:set>
                                    <p:anim calcmode="lin" valueType="num">
                                      <p:cBhvr additive="base">
                                        <p:cTn id="7" dur="500" fill="hold"/>
                                        <p:tgtEl>
                                          <p:spTgt spid="614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7">
                                            <p:txEl>
                                              <p:pRg st="2" end="2"/>
                                            </p:txEl>
                                          </p:spTgt>
                                        </p:tgtEl>
                                        <p:attrNameLst>
                                          <p:attrName>style.visibility</p:attrName>
                                        </p:attrNameLst>
                                      </p:cBhvr>
                                      <p:to>
                                        <p:strVal val="visible"/>
                                      </p:to>
                                    </p:set>
                                    <p:anim calcmode="lin" valueType="num">
                                      <p:cBhvr additive="base">
                                        <p:cTn id="13" dur="500" fill="hold"/>
                                        <p:tgtEl>
                                          <p:spTgt spid="614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n empty road&#10;&#10;Description generated with very high confidence">
            <a:extLst>
              <a:ext uri="{FF2B5EF4-FFF2-40B4-BE49-F238E27FC236}">
                <a16:creationId xmlns:a16="http://schemas.microsoft.com/office/drawing/2014/main" id="{596ECF53-7992-4A38-877E-16F78AE544DF}"/>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458" r="5780" b="909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94AE3F3D-1C63-4000-8EE2-53FD1D8A247F}"/>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latin typeface="+mj-lt"/>
              </a:rPr>
              <a:t>Why It Continues?</a:t>
            </a:r>
          </a:p>
        </p:txBody>
      </p:sp>
      <p:cxnSp>
        <p:nvCxnSpPr>
          <p:cNvPr id="46"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9A75E55A-A7A5-4708-92E7-0132C9C3770E}"/>
              </a:ext>
            </a:extLst>
          </p:cNvPr>
          <p:cNvSpPr txBox="1"/>
          <p:nvPr/>
        </p:nvSpPr>
        <p:spPr>
          <a:xfrm>
            <a:off x="9665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mritidisaac.wordpress.com/2016/08/13/my-love-affair-continu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963410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DCB2-C94A-4E35-AA12-C7B4FBAEB3B0}"/>
              </a:ext>
            </a:extLst>
          </p:cNvPr>
          <p:cNvSpPr>
            <a:spLocks noGrp="1"/>
          </p:cNvSpPr>
          <p:nvPr>
            <p:ph type="title"/>
          </p:nvPr>
        </p:nvSpPr>
        <p:spPr/>
        <p:txBody>
          <a:bodyPr/>
          <a:lstStyle/>
          <a:p>
            <a:r>
              <a:rPr lang="en-US" dirty="0"/>
              <a:t>Why Don’t They Just Leave </a:t>
            </a:r>
            <a:br>
              <a:rPr lang="en-US" dirty="0"/>
            </a:br>
            <a:r>
              <a:rPr lang="en-US" dirty="0"/>
              <a:t>Continued Video</a:t>
            </a:r>
          </a:p>
        </p:txBody>
      </p:sp>
      <p:pic>
        <p:nvPicPr>
          <p:cNvPr id="5" name="Content Placeholder 4">
            <a:extLst>
              <a:ext uri="{FF2B5EF4-FFF2-40B4-BE49-F238E27FC236}">
                <a16:creationId xmlns:a16="http://schemas.microsoft.com/office/drawing/2014/main" id="{28629494-26CA-487B-91AE-08177E32D5E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30009" y="2160588"/>
            <a:ext cx="5292019" cy="3881437"/>
          </a:xfrm>
        </p:spPr>
      </p:pic>
    </p:spTree>
    <p:extLst>
      <p:ext uri="{BB962C8B-B14F-4D97-AF65-F5344CB8AC3E}">
        <p14:creationId xmlns:p14="http://schemas.microsoft.com/office/powerpoint/2010/main" val="793078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picture containing electronics&#10;&#10;Description generated with high confidence">
            <a:extLst>
              <a:ext uri="{FF2B5EF4-FFF2-40B4-BE49-F238E27FC236}">
                <a16:creationId xmlns:a16="http://schemas.microsoft.com/office/drawing/2014/main" id="{36B39D2A-6507-4F8B-9163-165D98EA5682}"/>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7755" t="826" r="4390" b="-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71872BB-99EB-4CCE-A68C-9CC64AA44634}"/>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lnSpc>
                <a:spcPct val="90000"/>
              </a:lnSpc>
            </a:pPr>
            <a:r>
              <a:rPr lang="en-US" sz="4100">
                <a:latin typeface="+mj-lt"/>
              </a:rPr>
              <a:t>Impact of Domestic Violence on Survivor</a:t>
            </a: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E67B4A67-2E98-4001-B0C4-D1A9875FED67}"/>
              </a:ext>
            </a:extLst>
          </p:cNvPr>
          <p:cNvSpPr txBox="1"/>
          <p:nvPr/>
        </p:nvSpPr>
        <p:spPr>
          <a:xfrm>
            <a:off x="9665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research.northumbria.ac.uk/support/tag/impac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169470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a:xfrm>
            <a:off x="4974337" y="1265314"/>
            <a:ext cx="4299666" cy="3249131"/>
          </a:xfrm>
        </p:spPr>
        <p:txBody>
          <a:bodyPr>
            <a:normAutofit/>
          </a:bodyPr>
          <a:lstStyle/>
          <a:p>
            <a:pPr algn="l" eaLnBrk="1" hangingPunct="1">
              <a:lnSpc>
                <a:spcPct val="90000"/>
              </a:lnSpc>
            </a:pPr>
            <a:br>
              <a:rPr lang="en-US" sz="3000" b="1" dirty="0">
                <a:latin typeface="Arial" charset="0"/>
                <a:ea typeface="ＭＳ Ｐゴシック" charset="0"/>
              </a:rPr>
            </a:br>
            <a:br>
              <a:rPr lang="en-US" sz="3000" b="1" dirty="0">
                <a:latin typeface="Arial" charset="0"/>
                <a:ea typeface="ＭＳ Ｐゴシック" charset="0"/>
              </a:rPr>
            </a:br>
            <a:r>
              <a:rPr lang="en-US" sz="3000" b="1" dirty="0">
                <a:latin typeface="Arial" charset="0"/>
                <a:ea typeface="ＭＳ Ｐゴシック" charset="0"/>
              </a:rPr>
              <a:t>Why Think about Trauma in the Context of Domestic Violence? </a:t>
            </a:r>
            <a:br>
              <a:rPr lang="en-US" sz="3000" b="1" dirty="0">
                <a:latin typeface="Arial" charset="0"/>
                <a:ea typeface="ＭＳ Ｐゴシック" charset="0"/>
              </a:rPr>
            </a:br>
            <a:br>
              <a:rPr lang="en-US" sz="3000" b="1" dirty="0">
                <a:latin typeface="Arial" charset="0"/>
                <a:ea typeface="ＭＳ Ｐゴシック" charset="0"/>
              </a:rPr>
            </a:br>
            <a:endParaRPr lang="en-US" sz="3000" b="1" dirty="0">
              <a:latin typeface="Arial" charset="0"/>
              <a:ea typeface="ＭＳ Ｐゴシック" charset="0"/>
            </a:endParaRPr>
          </a:p>
        </p:txBody>
      </p:sp>
      <p:sp>
        <p:nvSpPr>
          <p:cNvPr id="72" name="Isosceles Triangle 7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9" name="Graphic 68" descr="Help">
            <a:extLst>
              <a:ext uri="{FF2B5EF4-FFF2-40B4-BE49-F238E27FC236}">
                <a16:creationId xmlns:a16="http://schemas.microsoft.com/office/drawing/2014/main" id="{865A511A-255B-4EE0-A218-DC38BA23FA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128472457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1121999" y="1352717"/>
            <a:ext cx="7944556" cy="5715000"/>
          </a:xfrm>
          <a:noFill/>
        </p:spPr>
        <p:txBody>
          <a:bodyPr/>
          <a:lstStyle/>
          <a:p>
            <a:pPr>
              <a:lnSpc>
                <a:spcPct val="90000"/>
              </a:lnSpc>
              <a:spcBef>
                <a:spcPts val="400"/>
              </a:spcBef>
              <a:spcAft>
                <a:spcPts val="576"/>
              </a:spcAft>
              <a:buClr>
                <a:srgbClr val="DD5D23"/>
              </a:buClr>
              <a:buSzPct val="70000"/>
            </a:pPr>
            <a:endParaRPr lang="en-US" sz="2800" dirty="0">
              <a:latin typeface="Arial" charset="0"/>
            </a:endParaRPr>
          </a:p>
          <a:p>
            <a:pPr lvl="1">
              <a:spcAft>
                <a:spcPts val="600"/>
              </a:spcAft>
              <a:buClr>
                <a:srgbClr val="DD5D23"/>
              </a:buClr>
              <a:buSzPct val="70000"/>
              <a:buFont typeface="Wingdings" pitchFamily="2" charset="2"/>
              <a:buChar char="§"/>
            </a:pPr>
            <a:r>
              <a:rPr lang="en-US" sz="3200" dirty="0">
                <a:latin typeface="Arial" charset="0"/>
              </a:rPr>
              <a:t>Depression</a:t>
            </a:r>
          </a:p>
          <a:p>
            <a:pPr lvl="1">
              <a:spcAft>
                <a:spcPts val="600"/>
              </a:spcAft>
              <a:buClr>
                <a:srgbClr val="DD5D23"/>
              </a:buClr>
              <a:buSzPct val="70000"/>
              <a:buFont typeface="Wingdings" pitchFamily="2" charset="2"/>
              <a:buChar char="§"/>
            </a:pPr>
            <a:r>
              <a:rPr lang="en-US" sz="3200" dirty="0">
                <a:latin typeface="Arial" charset="0"/>
              </a:rPr>
              <a:t>Post-Traumatic Stress Disorder </a:t>
            </a:r>
          </a:p>
          <a:p>
            <a:pPr lvl="1">
              <a:spcAft>
                <a:spcPts val="600"/>
              </a:spcAft>
              <a:buClr>
                <a:srgbClr val="DD5D23"/>
              </a:buClr>
              <a:buSzPct val="70000"/>
              <a:buFont typeface="Wingdings" pitchFamily="2" charset="2"/>
              <a:buChar char="§"/>
            </a:pPr>
            <a:r>
              <a:rPr lang="en-US" sz="3200" dirty="0">
                <a:latin typeface="Arial" charset="0"/>
              </a:rPr>
              <a:t>Substance abuse  </a:t>
            </a:r>
          </a:p>
          <a:p>
            <a:pPr lvl="1">
              <a:spcAft>
                <a:spcPts val="600"/>
              </a:spcAft>
              <a:buClr>
                <a:srgbClr val="DD5D23"/>
              </a:buClr>
              <a:buSzPct val="70000"/>
              <a:buFont typeface="Wingdings" pitchFamily="2" charset="2"/>
              <a:buChar char="§"/>
            </a:pPr>
            <a:r>
              <a:rPr lang="en-US" sz="3200" dirty="0">
                <a:latin typeface="Arial" charset="0"/>
              </a:rPr>
              <a:t>Suicide attempts</a:t>
            </a:r>
          </a:p>
          <a:p>
            <a:pPr lvl="1">
              <a:spcAft>
                <a:spcPts val="600"/>
              </a:spcAft>
              <a:buClr>
                <a:srgbClr val="DD5D23"/>
              </a:buClr>
              <a:buSzPct val="70000"/>
              <a:buFont typeface="Wingdings" pitchFamily="2" charset="2"/>
              <a:buChar char="§"/>
            </a:pPr>
            <a:r>
              <a:rPr lang="en-US" sz="3200" dirty="0">
                <a:latin typeface="Arial" charset="0"/>
              </a:rPr>
              <a:t>Sleep disturbances</a:t>
            </a:r>
          </a:p>
          <a:p>
            <a:pPr marL="457136" lvl="1" indent="0">
              <a:spcAft>
                <a:spcPts val="600"/>
              </a:spcAft>
              <a:buClr>
                <a:srgbClr val="DD5D23"/>
              </a:buClr>
              <a:buSzPct val="70000"/>
              <a:buNone/>
            </a:pPr>
            <a:r>
              <a:rPr lang="en-US" sz="3200" b="1" dirty="0">
                <a:solidFill>
                  <a:srgbClr val="000000"/>
                </a:solidFill>
                <a:latin typeface="Arial" charset="0"/>
              </a:rPr>
              <a:t>Discrimination and oppression increase these risks</a:t>
            </a:r>
          </a:p>
          <a:p>
            <a:pPr marL="457136" lvl="1" indent="0">
              <a:spcAft>
                <a:spcPts val="600"/>
              </a:spcAft>
              <a:buClr>
                <a:srgbClr val="DD5D23"/>
              </a:buClr>
              <a:buSzPct val="70000"/>
              <a:buNone/>
            </a:pPr>
            <a:endParaRPr lang="en-US" b="1" dirty="0">
              <a:latin typeface="Arial" charset="0"/>
            </a:endParaRPr>
          </a:p>
          <a:p>
            <a:pPr lvl="1">
              <a:spcBef>
                <a:spcPts val="400"/>
              </a:spcBef>
              <a:spcAft>
                <a:spcPts val="600"/>
              </a:spcAft>
              <a:buClr>
                <a:srgbClr val="DD5D23"/>
              </a:buClr>
              <a:buSzPct val="70000"/>
              <a:buFont typeface="Wingdings" pitchFamily="2" charset="2"/>
              <a:buChar char="§"/>
            </a:pPr>
            <a:endParaRPr lang="en-US" sz="2400" dirty="0">
              <a:latin typeface="Arial" charset="0"/>
            </a:endParaRPr>
          </a:p>
        </p:txBody>
      </p:sp>
      <p:sp>
        <p:nvSpPr>
          <p:cNvPr id="4" name="Rectangle 3"/>
          <p:cNvSpPr/>
          <p:nvPr/>
        </p:nvSpPr>
        <p:spPr>
          <a:xfrm>
            <a:off x="1114426" y="152401"/>
            <a:ext cx="8379810" cy="1200316"/>
          </a:xfrm>
          <a:prstGeom prst="rect">
            <a:avLst/>
          </a:prstGeom>
        </p:spPr>
        <p:txBody>
          <a:bodyPr wrap="square" lIns="91427" tIns="45714" rIns="91427" bIns="45714">
            <a:spAutoFit/>
          </a:bodyPr>
          <a:lstStyle/>
          <a:p>
            <a:r>
              <a:rPr lang="en-US" sz="3600" b="1" kern="0" dirty="0">
                <a:solidFill>
                  <a:srgbClr val="000000"/>
                </a:solidFill>
                <a:ea typeface="ＭＳ Ｐゴシック"/>
              </a:rPr>
              <a:t>Domestic Violence Increases Our Risk for Developing….</a:t>
            </a:r>
            <a:endParaRPr lang="en-US" dirty="0"/>
          </a:p>
        </p:txBody>
      </p:sp>
      <p:sp>
        <p:nvSpPr>
          <p:cNvPr id="2" name="TextBox 1"/>
          <p:cNvSpPr txBox="1"/>
          <p:nvPr/>
        </p:nvSpPr>
        <p:spPr>
          <a:xfrm>
            <a:off x="2667000" y="6477000"/>
            <a:ext cx="8153400" cy="292376"/>
          </a:xfrm>
          <a:prstGeom prst="rect">
            <a:avLst/>
          </a:prstGeom>
          <a:noFill/>
        </p:spPr>
        <p:txBody>
          <a:bodyPr wrap="square" lIns="91427" tIns="45714" rIns="91427" bIns="45714" rtlCol="0">
            <a:spAutoFit/>
          </a:bodyPr>
          <a:lstStyle/>
          <a:p>
            <a:r>
              <a:rPr lang="en-US" sz="1300" dirty="0" err="1"/>
              <a:t>Bimbi</a:t>
            </a:r>
            <a:r>
              <a:rPr lang="en-US" sz="1300" dirty="0"/>
              <a:t> et. al. 2007, </a:t>
            </a:r>
            <a:r>
              <a:rPr lang="en-US" sz="1300" dirty="0" err="1"/>
              <a:t>Thoma</a:t>
            </a:r>
            <a:r>
              <a:rPr lang="en-US" sz="1300" dirty="0"/>
              <a:t> &amp; Huebner 2013, </a:t>
            </a:r>
            <a:r>
              <a:rPr lang="en-US" sz="1300" dirty="0" err="1"/>
              <a:t>Blosnich</a:t>
            </a:r>
            <a:r>
              <a:rPr lang="en-US" sz="1300" dirty="0"/>
              <a:t> &amp; </a:t>
            </a:r>
            <a:r>
              <a:rPr lang="en-US" sz="1300" dirty="0" err="1"/>
              <a:t>Bossarte</a:t>
            </a:r>
            <a:r>
              <a:rPr lang="en-US" sz="1300" dirty="0"/>
              <a:t> 2009, Black et. al. 2011, Chen et. al. 2013</a:t>
            </a:r>
          </a:p>
        </p:txBody>
      </p:sp>
      <p:sp>
        <p:nvSpPr>
          <p:cNvPr id="3" name="TextBox 2"/>
          <p:cNvSpPr txBox="1"/>
          <p:nvPr/>
        </p:nvSpPr>
        <p:spPr>
          <a:xfrm>
            <a:off x="12573000" y="4876800"/>
            <a:ext cx="184640" cy="369320"/>
          </a:xfrm>
          <a:prstGeom prst="rect">
            <a:avLst/>
          </a:prstGeom>
          <a:noFill/>
        </p:spPr>
        <p:txBody>
          <a:bodyPr wrap="none" lIns="91427" tIns="45714" rIns="91427" bIns="45714" rtlCol="0">
            <a:spAutoFit/>
          </a:bodyPr>
          <a:lstStyle/>
          <a:p>
            <a:endParaRPr lang="en-US" dirty="0"/>
          </a:p>
        </p:txBody>
      </p:sp>
    </p:spTree>
    <p:extLst>
      <p:ext uri="{BB962C8B-B14F-4D97-AF65-F5344CB8AC3E}">
        <p14:creationId xmlns:p14="http://schemas.microsoft.com/office/powerpoint/2010/main" val="3758016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75E4EDB-E927-4977-B8EA-E93DC4BDD277}"/>
              </a:ext>
            </a:extLst>
          </p:cNvPr>
          <p:cNvSpPr>
            <a:spLocks noGrp="1" noChangeArrowheads="1"/>
          </p:cNvSpPr>
          <p:nvPr>
            <p:ph type="title"/>
          </p:nvPr>
        </p:nvSpPr>
        <p:spPr>
          <a:xfrm>
            <a:off x="765313" y="119270"/>
            <a:ext cx="9445487" cy="1031668"/>
          </a:xfrm>
        </p:spPr>
        <p:txBody>
          <a:bodyPr/>
          <a:lstStyle/>
          <a:p>
            <a:pPr>
              <a:buClr>
                <a:srgbClr val="DD5D23"/>
              </a:buClr>
            </a:pPr>
            <a:r>
              <a:rPr lang="en-US" altLang="en-US" sz="3200" b="1" dirty="0"/>
              <a:t>What Do We Mean by </a:t>
            </a:r>
            <a:r>
              <a:rPr lang="ja-JP" altLang="en-US" sz="3200" b="1" dirty="0"/>
              <a:t>“</a:t>
            </a:r>
            <a:r>
              <a:rPr lang="en-US" altLang="ja-JP" sz="3200" b="1" dirty="0"/>
              <a:t>Trauma</a:t>
            </a:r>
            <a:r>
              <a:rPr lang="ja-JP" altLang="en-US" sz="3200" b="1" dirty="0"/>
              <a:t>”</a:t>
            </a:r>
            <a:r>
              <a:rPr lang="en-US" altLang="ja-JP" sz="3200" b="1" dirty="0"/>
              <a:t>?</a:t>
            </a:r>
            <a:endParaRPr lang="en-US" altLang="en-US" sz="3200" b="1" dirty="0"/>
          </a:p>
        </p:txBody>
      </p:sp>
      <p:sp>
        <p:nvSpPr>
          <p:cNvPr id="26627" name="Rectangle 3">
            <a:extLst>
              <a:ext uri="{FF2B5EF4-FFF2-40B4-BE49-F238E27FC236}">
                <a16:creationId xmlns:a16="http://schemas.microsoft.com/office/drawing/2014/main" id="{F8E2C87B-BEAB-4F45-886E-1D26F9206C93}"/>
              </a:ext>
            </a:extLst>
          </p:cNvPr>
          <p:cNvSpPr>
            <a:spLocks noGrp="1" noChangeArrowheads="1"/>
          </p:cNvSpPr>
          <p:nvPr>
            <p:ph type="body" idx="1"/>
          </p:nvPr>
        </p:nvSpPr>
        <p:spPr>
          <a:xfrm>
            <a:off x="993913" y="1143001"/>
            <a:ext cx="9445487" cy="5364163"/>
          </a:xfrm>
        </p:spPr>
        <p:txBody>
          <a:bodyPr/>
          <a:lstStyle/>
          <a:p>
            <a:pPr marL="0" indent="0">
              <a:spcAft>
                <a:spcPct val="20000"/>
              </a:spcAft>
              <a:buClr>
                <a:srgbClr val="DD5D23"/>
              </a:buClr>
              <a:buNone/>
            </a:pPr>
            <a:r>
              <a:rPr lang="en-US" altLang="en-US" sz="2400" b="1" dirty="0"/>
              <a:t>Individual Trauma: </a:t>
            </a:r>
            <a:r>
              <a:rPr lang="en-US" altLang="en-US" sz="2400" dirty="0"/>
              <a:t>Trauma is the </a:t>
            </a:r>
            <a:r>
              <a:rPr lang="en-US" altLang="en-US" sz="2400" b="1" dirty="0"/>
              <a:t>unique individual experience of an event or enduring condition</a:t>
            </a:r>
            <a:r>
              <a:rPr lang="en-US" altLang="en-US" sz="2400" dirty="0"/>
              <a:t>, in which:</a:t>
            </a:r>
          </a:p>
          <a:p>
            <a:pPr marL="0" indent="0">
              <a:spcAft>
                <a:spcPct val="20000"/>
              </a:spcAft>
            </a:pPr>
            <a:r>
              <a:rPr lang="en-US" altLang="en-US" sz="2400" dirty="0"/>
              <a:t>The individual experiences a threat to their life or to their psychic or bodily integrity (or to a loved one)</a:t>
            </a:r>
          </a:p>
          <a:p>
            <a:pPr marL="0" indent="0">
              <a:spcAft>
                <a:spcPct val="20000"/>
              </a:spcAft>
            </a:pPr>
            <a:r>
              <a:rPr lang="en-US" altLang="en-US" sz="2400" dirty="0"/>
              <a:t>The individual’s coping capacity and/or ability to integrate their emotional experience is overwhelmed</a:t>
            </a:r>
          </a:p>
          <a:p>
            <a:pPr marL="0" indent="0">
              <a:spcAft>
                <a:spcPct val="20000"/>
              </a:spcAft>
              <a:buClr>
                <a:srgbClr val="DD5D23"/>
              </a:buClr>
              <a:buNone/>
            </a:pPr>
            <a:r>
              <a:rPr lang="en-US" altLang="en-US" sz="2400" b="1" dirty="0"/>
              <a:t>Collective and Historical Trauma: </a:t>
            </a:r>
          </a:p>
          <a:p>
            <a:pPr marL="0" indent="0">
              <a:spcAft>
                <a:spcPct val="20000"/>
              </a:spcAft>
              <a:buClr>
                <a:srgbClr val="DD5D23"/>
              </a:buClr>
            </a:pPr>
            <a:r>
              <a:rPr lang="en-US" altLang="en-US" sz="2400" dirty="0"/>
              <a:t>Cumulative emotional, psychological and spiritual wounding over the lifespan and across generations emanating from massive group trauma experiences</a:t>
            </a:r>
          </a:p>
        </p:txBody>
      </p:sp>
      <p:sp>
        <p:nvSpPr>
          <p:cNvPr id="26629" name="Text Box 6">
            <a:extLst>
              <a:ext uri="{FF2B5EF4-FFF2-40B4-BE49-F238E27FC236}">
                <a16:creationId xmlns:a16="http://schemas.microsoft.com/office/drawing/2014/main" id="{E0A6B190-3F4B-48D0-A015-E98B019CD52E}"/>
              </a:ext>
            </a:extLst>
          </p:cNvPr>
          <p:cNvSpPr txBox="1">
            <a:spLocks noChangeArrowheads="1"/>
          </p:cNvSpPr>
          <p:nvPr/>
        </p:nvSpPr>
        <p:spPr bwMode="auto">
          <a:xfrm>
            <a:off x="5410201" y="6530976"/>
            <a:ext cx="5083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3" tIns="45655" rIns="91313" bIns="45655">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600"/>
              <a:t>Giller 1999, NCDVTMH 2012, Packard//NIWRC 2012</a:t>
            </a:r>
          </a:p>
        </p:txBody>
      </p:sp>
    </p:spTree>
    <p:extLst>
      <p:ext uri="{BB962C8B-B14F-4D97-AF65-F5344CB8AC3E}">
        <p14:creationId xmlns:p14="http://schemas.microsoft.com/office/powerpoint/2010/main" val="15851833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2" name="Rectangle 4">
            <a:extLst>
              <a:ext uri="{FF2B5EF4-FFF2-40B4-BE49-F238E27FC236}">
                <a16:creationId xmlns:a16="http://schemas.microsoft.com/office/drawing/2014/main" id="{349752E2-8526-4333-86B9-C9F25B801121}"/>
              </a:ext>
            </a:extLst>
          </p:cNvPr>
          <p:cNvSpPr>
            <a:spLocks noGrp="1" noChangeArrowheads="1"/>
          </p:cNvSpPr>
          <p:nvPr>
            <p:ph type="title"/>
          </p:nvPr>
        </p:nvSpPr>
        <p:spPr>
          <a:xfrm>
            <a:off x="1286933" y="609600"/>
            <a:ext cx="10197494" cy="1099457"/>
          </a:xfrm>
        </p:spPr>
        <p:txBody>
          <a:bodyPr>
            <a:normAutofit/>
          </a:bodyPr>
          <a:lstStyle/>
          <a:p>
            <a:r>
              <a:rPr lang="en-US" altLang="en-US"/>
              <a:t>Epidemiology</a:t>
            </a:r>
          </a:p>
        </p:txBody>
      </p:sp>
      <p:sp>
        <p:nvSpPr>
          <p:cNvPr id="78" name="Isosceles Triangle 7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175" name="Rectangle 5">
            <a:extLst>
              <a:ext uri="{FF2B5EF4-FFF2-40B4-BE49-F238E27FC236}">
                <a16:creationId xmlns:a16="http://schemas.microsoft.com/office/drawing/2014/main" id="{51100F2A-F728-47D4-8F0D-E0A217B9DDCE}"/>
              </a:ext>
            </a:extLst>
          </p:cNvPr>
          <p:cNvGraphicFramePr/>
          <p:nvPr>
            <p:extLst>
              <p:ext uri="{D42A27DB-BD31-4B8C-83A1-F6EECF244321}">
                <p14:modId xmlns:p14="http://schemas.microsoft.com/office/powerpoint/2010/main" val="59761075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562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EC24166C-C7AF-4238-B11E-5863C3C68106}"/>
              </a:ext>
            </a:extLst>
          </p:cNvPr>
          <p:cNvSpPr>
            <a:spLocks noGrp="1"/>
          </p:cNvSpPr>
          <p:nvPr>
            <p:ph type="title"/>
          </p:nvPr>
        </p:nvSpPr>
        <p:spPr/>
        <p:txBody>
          <a:bodyPr/>
          <a:lstStyle/>
          <a:p>
            <a:pPr algn="ctr">
              <a:defRPr/>
            </a:pPr>
            <a:r>
              <a:rPr lang="en-US" altLang="en-US" dirty="0"/>
              <a:t>The ACE Study</a:t>
            </a:r>
          </a:p>
        </p:txBody>
      </p:sp>
      <p:sp>
        <p:nvSpPr>
          <p:cNvPr id="4099" name="Content Placeholder 2">
            <a:extLst>
              <a:ext uri="{FF2B5EF4-FFF2-40B4-BE49-F238E27FC236}">
                <a16:creationId xmlns:a16="http://schemas.microsoft.com/office/drawing/2014/main" id="{1F4807F5-8009-47E8-8D21-A4AB3A333F31}"/>
              </a:ext>
            </a:extLst>
          </p:cNvPr>
          <p:cNvSpPr>
            <a:spLocks noGrp="1"/>
          </p:cNvSpPr>
          <p:nvPr>
            <p:ph idx="1"/>
          </p:nvPr>
        </p:nvSpPr>
        <p:spPr>
          <a:xfrm>
            <a:off x="1981200" y="2040835"/>
            <a:ext cx="8229600" cy="4085329"/>
          </a:xfrm>
        </p:spPr>
        <p:txBody>
          <a:bodyPr/>
          <a:lstStyle/>
          <a:p>
            <a:r>
              <a:rPr lang="en-US" altLang="en-US" sz="2800" dirty="0"/>
              <a:t>Kaiser Permanente, San Diego</a:t>
            </a:r>
          </a:p>
          <a:p>
            <a:r>
              <a:rPr lang="en-US" altLang="en-US" sz="2800" dirty="0"/>
              <a:t>17,000 volunteers</a:t>
            </a:r>
          </a:p>
          <a:p>
            <a:r>
              <a:rPr lang="en-US" altLang="en-US" sz="2800" dirty="0"/>
              <a:t>About 50/50 male/female participants</a:t>
            </a:r>
          </a:p>
          <a:p>
            <a:r>
              <a:rPr lang="en-US" altLang="en-US" sz="2800" dirty="0"/>
              <a:t>Almost half had college degrees</a:t>
            </a:r>
          </a:p>
          <a:p>
            <a:r>
              <a:rPr lang="en-US" altLang="en-US" sz="2800" dirty="0"/>
              <a:t>Mean age was 57</a:t>
            </a:r>
          </a:p>
          <a:p>
            <a:endParaRPr lang="en-US" altLang="en-US" dirty="0"/>
          </a:p>
          <a:p>
            <a:endParaRPr lang="en-US" altLang="en-US" dirty="0"/>
          </a:p>
        </p:txBody>
      </p:sp>
    </p:spTree>
    <p:extLst>
      <p:ext uri="{BB962C8B-B14F-4D97-AF65-F5344CB8AC3E}">
        <p14:creationId xmlns:p14="http://schemas.microsoft.com/office/powerpoint/2010/main" val="3499197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9C5BE3B-7847-4DF8-BA05-E90958005F13}"/>
              </a:ext>
            </a:extLst>
          </p:cNvPr>
          <p:cNvSpPr>
            <a:spLocks noGrp="1"/>
          </p:cNvSpPr>
          <p:nvPr>
            <p:ph type="title"/>
          </p:nvPr>
        </p:nvSpPr>
        <p:spPr>
          <a:xfrm>
            <a:off x="1981200" y="274638"/>
            <a:ext cx="8229600" cy="944562"/>
          </a:xfrm>
        </p:spPr>
        <p:txBody>
          <a:bodyPr/>
          <a:lstStyle/>
          <a:p>
            <a:pPr>
              <a:defRPr/>
            </a:pPr>
            <a:r>
              <a:rPr lang="en-US" altLang="en-US"/>
              <a:t>Adverse Childhood Experiences</a:t>
            </a:r>
          </a:p>
        </p:txBody>
      </p:sp>
      <p:sp>
        <p:nvSpPr>
          <p:cNvPr id="3" name="Content Placeholder 2">
            <a:extLst>
              <a:ext uri="{FF2B5EF4-FFF2-40B4-BE49-F238E27FC236}">
                <a16:creationId xmlns:a16="http://schemas.microsoft.com/office/drawing/2014/main" id="{092D6288-FF18-4F2D-8F19-1B539304BB1F}"/>
              </a:ext>
            </a:extLst>
          </p:cNvPr>
          <p:cNvSpPr>
            <a:spLocks noGrp="1"/>
          </p:cNvSpPr>
          <p:nvPr>
            <p:ph idx="1"/>
          </p:nvPr>
        </p:nvSpPr>
        <p:spPr>
          <a:xfrm>
            <a:off x="1981200" y="1219201"/>
            <a:ext cx="8229600" cy="4906963"/>
          </a:xfrm>
        </p:spPr>
        <p:txBody>
          <a:bodyPr rtlCol="0">
            <a:normAutofit lnSpcReduction="10000"/>
          </a:bodyPr>
          <a:lstStyle/>
          <a:p>
            <a:pPr>
              <a:defRPr/>
            </a:pPr>
            <a:r>
              <a:rPr lang="en-US" dirty="0"/>
              <a:t>1</a:t>
            </a:r>
            <a:r>
              <a:rPr lang="en-US" sz="2000" dirty="0"/>
              <a:t>.  Recurrent physical abuse</a:t>
            </a:r>
          </a:p>
          <a:p>
            <a:pPr>
              <a:defRPr/>
            </a:pPr>
            <a:r>
              <a:rPr lang="en-US" sz="2000" dirty="0"/>
              <a:t>2. Recurrent severe emotional abuse</a:t>
            </a:r>
          </a:p>
          <a:p>
            <a:pPr>
              <a:defRPr/>
            </a:pPr>
            <a:r>
              <a:rPr lang="en-US" sz="2000" dirty="0"/>
              <a:t>3.  Contact sexual abuse</a:t>
            </a:r>
          </a:p>
          <a:p>
            <a:pPr>
              <a:defRPr/>
            </a:pPr>
            <a:r>
              <a:rPr lang="en-US" sz="2000" dirty="0"/>
              <a:t>4.  Physical neglect</a:t>
            </a:r>
          </a:p>
          <a:p>
            <a:pPr>
              <a:defRPr/>
            </a:pPr>
            <a:r>
              <a:rPr lang="en-US" sz="2000" dirty="0"/>
              <a:t>5.  Emotional neglect</a:t>
            </a:r>
          </a:p>
          <a:p>
            <a:pPr>
              <a:buNone/>
              <a:defRPr/>
            </a:pPr>
            <a:r>
              <a:rPr lang="en-US" sz="2000" dirty="0"/>
              <a:t>Growing up in a household…</a:t>
            </a:r>
          </a:p>
          <a:p>
            <a:pPr>
              <a:defRPr/>
            </a:pPr>
            <a:r>
              <a:rPr lang="en-US" sz="2000" dirty="0"/>
              <a:t>6.  where someone was in prison</a:t>
            </a:r>
          </a:p>
          <a:p>
            <a:pPr>
              <a:defRPr/>
            </a:pPr>
            <a:r>
              <a:rPr lang="en-US" sz="2000" dirty="0"/>
              <a:t>7.  where the mother was treated violently</a:t>
            </a:r>
          </a:p>
          <a:p>
            <a:pPr>
              <a:defRPr/>
            </a:pPr>
            <a:r>
              <a:rPr lang="en-US" sz="2000" dirty="0"/>
              <a:t>8.  with an alcoholic or drug user</a:t>
            </a:r>
          </a:p>
          <a:p>
            <a:pPr>
              <a:defRPr/>
            </a:pPr>
            <a:r>
              <a:rPr lang="en-US" sz="2000" dirty="0"/>
              <a:t>9.  where someone was chronically depressed, mentally ill, or suicidal</a:t>
            </a:r>
          </a:p>
          <a:p>
            <a:pPr>
              <a:defRPr/>
            </a:pPr>
            <a:r>
              <a:rPr lang="en-US" sz="2000" dirty="0"/>
              <a:t>10.  where at least 1 biological parent was lost to the person during childhood, regardless of the cause.</a:t>
            </a:r>
          </a:p>
        </p:txBody>
      </p:sp>
    </p:spTree>
    <p:extLst>
      <p:ext uri="{BB962C8B-B14F-4D97-AF65-F5344CB8AC3E}">
        <p14:creationId xmlns:p14="http://schemas.microsoft.com/office/powerpoint/2010/main" val="893866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53915E31-0EC6-48C1-9F57-18B5039C26E2}"/>
              </a:ext>
            </a:extLst>
          </p:cNvPr>
          <p:cNvSpPr>
            <a:spLocks noGrp="1"/>
          </p:cNvSpPr>
          <p:nvPr>
            <p:ph type="title"/>
          </p:nvPr>
        </p:nvSpPr>
        <p:spPr/>
        <p:txBody>
          <a:bodyPr/>
          <a:lstStyle/>
          <a:p>
            <a:pPr>
              <a:defRPr/>
            </a:pPr>
            <a:r>
              <a:rPr lang="en-US" altLang="en-US"/>
              <a:t>“Every adult was once a child”</a:t>
            </a:r>
            <a:br>
              <a:rPr lang="en-US" altLang="en-US"/>
            </a:br>
            <a:r>
              <a:rPr lang="en-US" altLang="en-US" sz="1600"/>
              <a:t>Robert Block</a:t>
            </a:r>
            <a:endParaRPr lang="en-US" altLang="en-US"/>
          </a:p>
        </p:txBody>
      </p:sp>
      <p:pic>
        <p:nvPicPr>
          <p:cNvPr id="9219" name="Picture 2" descr="The ACE Study Pyramid illustrates how childhood adversity leads to early death.">
            <a:extLst>
              <a:ext uri="{FF2B5EF4-FFF2-40B4-BE49-F238E27FC236}">
                <a16:creationId xmlns:a16="http://schemas.microsoft.com/office/drawing/2014/main" id="{E6738D04-5B86-45FD-BF96-479FA1E5B8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371600"/>
            <a:ext cx="7239000" cy="5181600"/>
          </a:xfrm>
        </p:spPr>
      </p:pic>
    </p:spTree>
    <p:extLst>
      <p:ext uri="{BB962C8B-B14F-4D97-AF65-F5344CB8AC3E}">
        <p14:creationId xmlns:p14="http://schemas.microsoft.com/office/powerpoint/2010/main" val="1712267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D8B4D83C-1C86-4C74-807A-198BD4F81096}"/>
              </a:ext>
            </a:extLst>
          </p:cNvPr>
          <p:cNvSpPr>
            <a:spLocks noGrp="1"/>
          </p:cNvSpPr>
          <p:nvPr>
            <p:ph type="title"/>
          </p:nvPr>
        </p:nvSpPr>
        <p:spPr/>
        <p:txBody>
          <a:bodyPr/>
          <a:lstStyle/>
          <a:p>
            <a:pPr>
              <a:defRPr/>
            </a:pPr>
            <a:r>
              <a:rPr lang="en-US" altLang="en-US" b="1"/>
              <a:t>According to the study, ACE’s: </a:t>
            </a:r>
          </a:p>
        </p:txBody>
      </p:sp>
      <p:sp>
        <p:nvSpPr>
          <p:cNvPr id="6147" name="Content Placeholder 2">
            <a:extLst>
              <a:ext uri="{FF2B5EF4-FFF2-40B4-BE49-F238E27FC236}">
                <a16:creationId xmlns:a16="http://schemas.microsoft.com/office/drawing/2014/main" id="{D3C4C3EB-476B-41B2-BC20-3601B1E9DA57}"/>
              </a:ext>
            </a:extLst>
          </p:cNvPr>
          <p:cNvSpPr>
            <a:spLocks noGrp="1"/>
          </p:cNvSpPr>
          <p:nvPr>
            <p:ph idx="1"/>
          </p:nvPr>
        </p:nvSpPr>
        <p:spPr/>
        <p:txBody>
          <a:bodyPr/>
          <a:lstStyle/>
          <a:p>
            <a:r>
              <a:rPr lang="en-US" altLang="en-US" sz="4400" dirty="0"/>
              <a:t>are vastly more common than recognized or acknowledged</a:t>
            </a:r>
          </a:p>
          <a:p>
            <a:r>
              <a:rPr lang="en-US" altLang="en-US" sz="4400" dirty="0"/>
              <a:t>have a powerful relation to adult health and behaviors a half-century later.  </a:t>
            </a:r>
          </a:p>
        </p:txBody>
      </p:sp>
    </p:spTree>
    <p:extLst>
      <p:ext uri="{BB962C8B-B14F-4D97-AF65-F5344CB8AC3E}">
        <p14:creationId xmlns:p14="http://schemas.microsoft.com/office/powerpoint/2010/main" val="1820206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0EB44B8-CE1B-47FF-AD5C-7FD352B6E6C9}"/>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defRPr/>
            </a:pPr>
            <a:r>
              <a:rPr lang="en-US" sz="5400" kern="1200" dirty="0">
                <a:solidFill>
                  <a:schemeClr val="accent1"/>
                </a:solidFill>
                <a:latin typeface="+mj-lt"/>
                <a:ea typeface="+mj-ea"/>
                <a:cs typeface="+mj-cs"/>
              </a:rPr>
              <a:t>How Trauma </a:t>
            </a:r>
            <a:br>
              <a:rPr lang="en-US" sz="5400" kern="1200" dirty="0">
                <a:solidFill>
                  <a:schemeClr val="accent1"/>
                </a:solidFill>
                <a:latin typeface="+mj-lt"/>
                <a:ea typeface="+mj-ea"/>
                <a:cs typeface="+mj-cs"/>
              </a:rPr>
            </a:br>
            <a:r>
              <a:rPr lang="en-US" sz="5400" kern="1200" dirty="0">
                <a:solidFill>
                  <a:schemeClr val="accent1"/>
                </a:solidFill>
                <a:latin typeface="+mj-lt"/>
                <a:ea typeface="+mj-ea"/>
                <a:cs typeface="+mj-cs"/>
              </a:rPr>
              <a:t>Can Affect us as Adults</a:t>
            </a:r>
          </a:p>
        </p:txBody>
      </p:sp>
      <p:sp>
        <p:nvSpPr>
          <p:cNvPr id="21" name="Isosceles Triangle 2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Graphic 5" descr="Brain">
            <a:extLst>
              <a:ext uri="{FF2B5EF4-FFF2-40B4-BE49-F238E27FC236}">
                <a16:creationId xmlns:a16="http://schemas.microsoft.com/office/drawing/2014/main" id="{5DA3D72F-0CC0-4857-90DB-9D5534F5CE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337098735"/>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a:extLst>
              <a:ext uri="{FF2B5EF4-FFF2-40B4-BE49-F238E27FC236}">
                <a16:creationId xmlns:a16="http://schemas.microsoft.com/office/drawing/2014/main" id="{00661F44-FD88-4E83-BFFC-0D4DB277D930}"/>
              </a:ext>
            </a:extLst>
          </p:cNvPr>
          <p:cNvSpPr>
            <a:spLocks noGrp="1" noChangeArrowheads="1"/>
          </p:cNvSpPr>
          <p:nvPr>
            <p:ph type="title" idx="4294967295"/>
          </p:nvPr>
        </p:nvSpPr>
        <p:spPr>
          <a:xfrm>
            <a:off x="331304" y="0"/>
            <a:ext cx="8905461" cy="1447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t"/>
          <a:lstStyle/>
          <a:p>
            <a:pPr algn="ctr" eaLnBrk="1" hangingPunct="1">
              <a:defRPr/>
            </a:pPr>
            <a:r>
              <a:rPr lang="en-US" sz="4000" b="1" dirty="0"/>
              <a:t>How Trauma Can</a:t>
            </a:r>
            <a:br>
              <a:rPr lang="en-US" sz="4000" b="1" dirty="0"/>
            </a:br>
            <a:r>
              <a:rPr lang="en-US" sz="4000" b="1" dirty="0"/>
              <a:t>Affect Us As Adults </a:t>
            </a:r>
            <a:endParaRPr lang="en-US" sz="4100" b="1" dirty="0"/>
          </a:p>
        </p:txBody>
      </p:sp>
      <p:sp>
        <p:nvSpPr>
          <p:cNvPr id="882691" name="Rectangle 3">
            <a:extLst>
              <a:ext uri="{FF2B5EF4-FFF2-40B4-BE49-F238E27FC236}">
                <a16:creationId xmlns:a16="http://schemas.microsoft.com/office/drawing/2014/main" id="{E9450EDD-0473-46B9-A33A-6EE574223BEB}"/>
              </a:ext>
            </a:extLst>
          </p:cNvPr>
          <p:cNvSpPr>
            <a:spLocks noGrp="1" noChangeArrowheads="1"/>
          </p:cNvSpPr>
          <p:nvPr>
            <p:ph idx="4294967295"/>
          </p:nvPr>
        </p:nvSpPr>
        <p:spPr>
          <a:xfrm>
            <a:off x="622852" y="1571626"/>
            <a:ext cx="9740349" cy="4525963"/>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marL="0" indent="0">
              <a:spcAft>
                <a:spcPts val="600"/>
              </a:spcAft>
              <a:buNone/>
              <a:defRPr/>
            </a:pPr>
            <a:r>
              <a:rPr lang="en-US" sz="2800" b="1" dirty="0"/>
              <a:t>Trauma</a:t>
            </a:r>
            <a:r>
              <a:rPr lang="en-US" sz="2800" b="1" dirty="0">
                <a:solidFill>
                  <a:srgbClr val="00FFFF"/>
                </a:solidFill>
              </a:rPr>
              <a:t> </a:t>
            </a:r>
            <a:r>
              <a:rPr lang="en-US" sz="2800" b="1" dirty="0"/>
              <a:t>can affect our capacity to</a:t>
            </a:r>
            <a:r>
              <a:rPr lang="en-US" sz="2800" dirty="0">
                <a:effectLst>
                  <a:outerShdw blurRad="38100" dist="38100" dir="2700000" algn="tl">
                    <a:srgbClr val="DDDDDD"/>
                  </a:outerShdw>
                </a:effectLst>
              </a:rPr>
              <a:t>:</a:t>
            </a:r>
            <a:r>
              <a:rPr lang="en-US" sz="2800" dirty="0"/>
              <a:t> </a:t>
            </a:r>
          </a:p>
          <a:p>
            <a:pPr marL="342707" indent="-342707">
              <a:spcAft>
                <a:spcPts val="600"/>
              </a:spcAft>
              <a:buFont typeface="Wingdings" charset="2"/>
              <a:buChar char="§"/>
              <a:defRPr/>
            </a:pPr>
            <a:r>
              <a:rPr lang="en-US" sz="2800" dirty="0">
                <a:ea typeface="Osaka" charset="0"/>
              </a:rPr>
              <a:t>Feel internally connected to caring others</a:t>
            </a:r>
          </a:p>
          <a:p>
            <a:pPr marL="342707" indent="-342707">
              <a:spcAft>
                <a:spcPts val="600"/>
              </a:spcAft>
              <a:buFont typeface="Wingdings" charset="2"/>
              <a:buChar char="§"/>
              <a:defRPr/>
            </a:pPr>
            <a:r>
              <a:rPr lang="en-US" sz="2800" dirty="0">
                <a:ea typeface="Osaka" charset="0"/>
              </a:rPr>
              <a:t>Experience ourselves as deserving and worthwhile</a:t>
            </a:r>
          </a:p>
          <a:p>
            <a:pPr marL="342707" indent="-342707">
              <a:spcAft>
                <a:spcPts val="600"/>
              </a:spcAft>
              <a:buFont typeface="Wingdings" charset="2"/>
              <a:buChar char="§"/>
              <a:defRPr/>
            </a:pPr>
            <a:r>
              <a:rPr lang="en-US" sz="2800" dirty="0">
                <a:ea typeface="Osaka" charset="0"/>
              </a:rPr>
              <a:t>Manage and share feelings</a:t>
            </a:r>
          </a:p>
          <a:p>
            <a:pPr marL="342707" indent="-342707">
              <a:spcAft>
                <a:spcPts val="600"/>
              </a:spcAft>
              <a:buFont typeface="Wingdings" charset="2"/>
              <a:buChar char="§"/>
              <a:defRPr/>
            </a:pPr>
            <a:r>
              <a:rPr lang="en-US" sz="2800" dirty="0">
                <a:ea typeface="Osaka" charset="0"/>
              </a:rPr>
              <a:t>Stay present and connected; maintain self-awareness</a:t>
            </a:r>
          </a:p>
          <a:p>
            <a:pPr marL="342707" indent="-342707">
              <a:spcAft>
                <a:spcPts val="600"/>
              </a:spcAft>
              <a:buFont typeface="Wingdings" charset="2"/>
              <a:buChar char="§"/>
              <a:defRPr/>
            </a:pPr>
            <a:r>
              <a:rPr lang="en-US" sz="2800" dirty="0">
                <a:ea typeface="Osaka" charset="0"/>
              </a:rPr>
              <a:t>Comfort ourselves; be comforted by others</a:t>
            </a:r>
          </a:p>
          <a:p>
            <a:pPr marL="0" indent="0">
              <a:buFont typeface="Wingdings" charset="0"/>
              <a:buChar char="§"/>
              <a:defRPr/>
            </a:pPr>
            <a:endParaRPr lang="en-US" dirty="0">
              <a:ea typeface="Osaka" charset="0"/>
            </a:endParaRPr>
          </a:p>
        </p:txBody>
      </p:sp>
      <p:sp>
        <p:nvSpPr>
          <p:cNvPr id="70660" name="Text Box 5">
            <a:extLst>
              <a:ext uri="{FF2B5EF4-FFF2-40B4-BE49-F238E27FC236}">
                <a16:creationId xmlns:a16="http://schemas.microsoft.com/office/drawing/2014/main" id="{E589CAD7-B3FF-4804-AC70-B8E6276C5C1E}"/>
              </a:ext>
            </a:extLst>
          </p:cNvPr>
          <p:cNvSpPr txBox="1">
            <a:spLocks noChangeArrowheads="1"/>
          </p:cNvSpPr>
          <p:nvPr/>
        </p:nvSpPr>
        <p:spPr bwMode="auto">
          <a:xfrm>
            <a:off x="5715000" y="6324601"/>
            <a:ext cx="47323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spcBef>
                <a:spcPct val="20000"/>
              </a:spcBef>
              <a:buClr>
                <a:srgbClr val="FF9900"/>
              </a:buClr>
              <a:buFont typeface="Wingdings" panose="05000000000000000000" pitchFamily="2" charset="2"/>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CC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lnSpc>
                <a:spcPct val="90000"/>
              </a:lnSpc>
              <a:buClr>
                <a:schemeClr val="bg1"/>
              </a:buClr>
              <a:buFontTx/>
              <a:buNone/>
            </a:pPr>
            <a:r>
              <a:rPr lang="en-US" altLang="en-US" sz="1800">
                <a:cs typeface="Arial" panose="020B0604020202020204" pitchFamily="34" charset="0"/>
              </a:rPr>
              <a:t>Saakvitne et. al., Risking Connection, 2000</a:t>
            </a:r>
            <a:endParaRPr lang="en-US" altLang="en-US" sz="180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204634776"/>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a:extLst>
              <a:ext uri="{FF2B5EF4-FFF2-40B4-BE49-F238E27FC236}">
                <a16:creationId xmlns:a16="http://schemas.microsoft.com/office/drawing/2014/main" id="{7BB65BAD-463B-4FB5-8563-81748558F2D4}"/>
              </a:ext>
            </a:extLst>
          </p:cNvPr>
          <p:cNvSpPr>
            <a:spLocks noGrp="1" noChangeArrowheads="1"/>
          </p:cNvSpPr>
          <p:nvPr>
            <p:ph type="title" idx="4294967295"/>
          </p:nvPr>
        </p:nvSpPr>
        <p:spPr>
          <a:xfrm>
            <a:off x="768626" y="217488"/>
            <a:ext cx="9594575" cy="123031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t"/>
          <a:lstStyle/>
          <a:p>
            <a:pPr eaLnBrk="1" hangingPunct="1">
              <a:defRPr/>
            </a:pPr>
            <a:r>
              <a:rPr lang="en-US" sz="4000" b="1" dirty="0">
                <a:solidFill>
                  <a:srgbClr val="00B050"/>
                </a:solidFill>
              </a:rPr>
              <a:t>Trauma Can Affect Our Capacity to</a:t>
            </a:r>
            <a:r>
              <a:rPr lang="en-US" sz="4000" b="1" dirty="0">
                <a:solidFill>
                  <a:srgbClr val="00B050"/>
                </a:solidFill>
                <a:effectLst>
                  <a:outerShdw blurRad="38100" dist="38100" dir="2700000" algn="tl">
                    <a:srgbClr val="DDDDDD"/>
                  </a:outerShdw>
                </a:effectLst>
              </a:rPr>
              <a:t>:</a:t>
            </a:r>
            <a:endParaRPr lang="en-US" sz="4000" b="1" dirty="0">
              <a:solidFill>
                <a:srgbClr val="00B050"/>
              </a:solidFill>
            </a:endParaRPr>
          </a:p>
        </p:txBody>
      </p:sp>
      <p:sp>
        <p:nvSpPr>
          <p:cNvPr id="882691" name="Rectangle 3">
            <a:extLst>
              <a:ext uri="{FF2B5EF4-FFF2-40B4-BE49-F238E27FC236}">
                <a16:creationId xmlns:a16="http://schemas.microsoft.com/office/drawing/2014/main" id="{6C4F022D-18AB-4527-AB8C-FCF6DEC8A746}"/>
              </a:ext>
            </a:extLst>
          </p:cNvPr>
          <p:cNvSpPr>
            <a:spLocks noGrp="1" noChangeArrowheads="1"/>
          </p:cNvSpPr>
          <p:nvPr>
            <p:ph idx="4294967295"/>
          </p:nvPr>
        </p:nvSpPr>
        <p:spPr>
          <a:xfrm>
            <a:off x="768626" y="1447800"/>
            <a:ext cx="9442174" cy="46482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Aft>
                <a:spcPts val="1200"/>
              </a:spcAft>
              <a:buFont typeface="Wingdings" charset="0"/>
              <a:buChar char="§"/>
              <a:defRPr/>
            </a:pPr>
            <a:r>
              <a:rPr lang="en-US" sz="2800" b="1" dirty="0">
                <a:ea typeface="Osaka" charset="0"/>
              </a:rPr>
              <a:t>Trust other people</a:t>
            </a:r>
          </a:p>
          <a:p>
            <a:pPr lvl="1">
              <a:spcAft>
                <a:spcPts val="1200"/>
              </a:spcAft>
              <a:buFont typeface="Arial" charset="0"/>
              <a:buChar char="•"/>
              <a:defRPr/>
            </a:pPr>
            <a:r>
              <a:rPr lang="en-US" sz="2600" dirty="0">
                <a:ea typeface="Osaka" charset="0"/>
              </a:rPr>
              <a:t>Reach out for or respond to help</a:t>
            </a:r>
          </a:p>
          <a:p>
            <a:pPr>
              <a:spcAft>
                <a:spcPts val="1200"/>
              </a:spcAft>
              <a:buFont typeface="Wingdings" charset="0"/>
              <a:buChar char="§"/>
              <a:defRPr/>
            </a:pPr>
            <a:r>
              <a:rPr lang="en-US" sz="2800" b="1" dirty="0">
                <a:ea typeface="Osaka" charset="0"/>
              </a:rPr>
              <a:t>Trust ourselves</a:t>
            </a:r>
          </a:p>
          <a:p>
            <a:pPr marL="799841" lvl="1" indent="-342900">
              <a:lnSpc>
                <a:spcPct val="90000"/>
              </a:lnSpc>
              <a:spcAft>
                <a:spcPts val="1200"/>
              </a:spcAft>
              <a:buClr>
                <a:srgbClr val="DD5D23"/>
              </a:buClr>
              <a:buFont typeface="Arial" charset="0"/>
              <a:buChar char="•"/>
              <a:defRPr/>
            </a:pPr>
            <a:r>
              <a:rPr lang="en-US" sz="2600" dirty="0">
                <a:ea typeface="Osaka" charset="0"/>
              </a:rPr>
              <a:t>Solve problems, exercise judgment</a:t>
            </a:r>
          </a:p>
          <a:p>
            <a:pPr marL="799841" lvl="1" indent="-342900">
              <a:lnSpc>
                <a:spcPct val="90000"/>
              </a:lnSpc>
              <a:spcAft>
                <a:spcPts val="1200"/>
              </a:spcAft>
              <a:buClr>
                <a:srgbClr val="DD5D23"/>
              </a:buClr>
              <a:buFont typeface="Arial" charset="0"/>
              <a:buChar char="•"/>
              <a:defRPr/>
            </a:pPr>
            <a:r>
              <a:rPr lang="en-US" sz="2600" dirty="0">
                <a:ea typeface="Osaka" charset="0"/>
              </a:rPr>
              <a:t>Process information, screen out distractions</a:t>
            </a:r>
          </a:p>
          <a:p>
            <a:pPr marL="799841" lvl="1" indent="-342900">
              <a:lnSpc>
                <a:spcPct val="90000"/>
              </a:lnSpc>
              <a:spcAft>
                <a:spcPts val="1200"/>
              </a:spcAft>
              <a:buClr>
                <a:srgbClr val="DD5D23"/>
              </a:buClr>
              <a:buFont typeface="Arial" charset="0"/>
              <a:buChar char="•"/>
              <a:defRPr/>
            </a:pPr>
            <a:r>
              <a:rPr lang="en-US" sz="2600" dirty="0">
                <a:ea typeface="Osaka" charset="0"/>
              </a:rPr>
              <a:t>Take initiative, thoughtfully plan</a:t>
            </a:r>
          </a:p>
          <a:p>
            <a:pPr marL="799841" lvl="1" indent="-342900">
              <a:lnSpc>
                <a:spcPct val="90000"/>
              </a:lnSpc>
              <a:spcAft>
                <a:spcPts val="1200"/>
              </a:spcAft>
              <a:buClr>
                <a:srgbClr val="DD5D23"/>
              </a:buClr>
              <a:buFont typeface="Arial" charset="0"/>
              <a:buChar char="•"/>
              <a:defRPr/>
            </a:pPr>
            <a:r>
              <a:rPr lang="en-US" sz="2600" dirty="0">
                <a:ea typeface="Osaka" charset="0"/>
              </a:rPr>
              <a:t>Participate in Legal System</a:t>
            </a:r>
          </a:p>
        </p:txBody>
      </p:sp>
      <p:sp>
        <p:nvSpPr>
          <p:cNvPr id="72708" name="Text Box 5">
            <a:extLst>
              <a:ext uri="{FF2B5EF4-FFF2-40B4-BE49-F238E27FC236}">
                <a16:creationId xmlns:a16="http://schemas.microsoft.com/office/drawing/2014/main" id="{F3E356F5-521D-4F18-9ABD-1FDFD1916871}"/>
              </a:ext>
            </a:extLst>
          </p:cNvPr>
          <p:cNvSpPr txBox="1">
            <a:spLocks noChangeArrowheads="1"/>
          </p:cNvSpPr>
          <p:nvPr/>
        </p:nvSpPr>
        <p:spPr bwMode="auto">
          <a:xfrm>
            <a:off x="4648200" y="6324600"/>
            <a:ext cx="6019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spcBef>
                <a:spcPct val="20000"/>
              </a:spcBef>
              <a:buClr>
                <a:srgbClr val="FF9900"/>
              </a:buClr>
              <a:buFont typeface="Wingdings" panose="05000000000000000000" pitchFamily="2" charset="2"/>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CC6600"/>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lnSpc>
                <a:spcPct val="90000"/>
              </a:lnSpc>
              <a:buClr>
                <a:schemeClr val="bg1"/>
              </a:buClr>
              <a:buFontTx/>
              <a:buNone/>
            </a:pPr>
            <a:r>
              <a:rPr lang="en-US" altLang="en-US" sz="1600">
                <a:cs typeface="Arial" panose="020B0604020202020204" pitchFamily="34" charset="0"/>
              </a:rPr>
              <a:t>Saakvitne et. al., 2000, Harris &amp; Fallot 2001, Lanius et al 2011</a:t>
            </a:r>
          </a:p>
        </p:txBody>
      </p:sp>
    </p:spTree>
    <p:extLst>
      <p:ext uri="{BB962C8B-B14F-4D97-AF65-F5344CB8AC3E}">
        <p14:creationId xmlns:p14="http://schemas.microsoft.com/office/powerpoint/2010/main" val="3802239002"/>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1BDF60A-A275-4DCB-889D-B5B8AF749C35}"/>
              </a:ext>
            </a:extLst>
          </p:cNvPr>
          <p:cNvSpPr>
            <a:spLocks noGrp="1" noChangeArrowheads="1"/>
          </p:cNvSpPr>
          <p:nvPr>
            <p:ph type="title" idx="4294967295"/>
          </p:nvPr>
        </p:nvSpPr>
        <p:spPr>
          <a:xfrm>
            <a:off x="2819401" y="400050"/>
            <a:ext cx="7224713" cy="812800"/>
          </a:xfrm>
        </p:spPr>
        <p:txBody>
          <a:bodyPr/>
          <a:lstStyle/>
          <a:p>
            <a:pPr eaLnBrk="1" hangingPunct="1">
              <a:buClr>
                <a:srgbClr val="DD5D23"/>
              </a:buClr>
              <a:defRPr/>
            </a:pPr>
            <a:r>
              <a:rPr lang="en-US" sz="4091" b="1" dirty="0">
                <a:ea typeface="Osaka" charset="0"/>
              </a:rPr>
              <a:t>What Women Describe</a:t>
            </a:r>
            <a:endParaRPr lang="en-US" sz="4091" dirty="0">
              <a:solidFill>
                <a:schemeClr val="accent1">
                  <a:lumMod val="50000"/>
                </a:schemeClr>
              </a:solidFill>
              <a:ea typeface="Osaka" charset="0"/>
            </a:endParaRPr>
          </a:p>
        </p:txBody>
      </p:sp>
      <p:sp>
        <p:nvSpPr>
          <p:cNvPr id="15363" name="Rectangle 3">
            <a:extLst>
              <a:ext uri="{FF2B5EF4-FFF2-40B4-BE49-F238E27FC236}">
                <a16:creationId xmlns:a16="http://schemas.microsoft.com/office/drawing/2014/main" id="{B581ADB0-6C5B-4CE6-8DDB-EAC3C1FDE738}"/>
              </a:ext>
            </a:extLst>
          </p:cNvPr>
          <p:cNvSpPr>
            <a:spLocks noGrp="1" noChangeArrowheads="1"/>
          </p:cNvSpPr>
          <p:nvPr>
            <p:ph idx="4294967295"/>
          </p:nvPr>
        </p:nvSpPr>
        <p:spPr>
          <a:xfrm>
            <a:off x="132522" y="1627189"/>
            <a:ext cx="10327516" cy="4389437"/>
          </a:xfrm>
        </p:spPr>
        <p:txBody>
          <a:bodyPr/>
          <a:lstStyle/>
          <a:p>
            <a:pPr eaLnBrk="1" hangingPunct="1">
              <a:lnSpc>
                <a:spcPct val="90000"/>
              </a:lnSpc>
              <a:spcBef>
                <a:spcPct val="45000"/>
              </a:spcBef>
              <a:buClr>
                <a:srgbClr val="DD5D23"/>
              </a:buClr>
              <a:buFontTx/>
              <a:buNone/>
              <a:defRPr/>
            </a:pPr>
            <a:r>
              <a:rPr lang="en-US" sz="2400" b="1" dirty="0">
                <a:ea typeface="Osaka" charset="0"/>
              </a:rPr>
              <a:t>Psychological Impact of Domestic Violence</a:t>
            </a:r>
          </a:p>
          <a:p>
            <a:pPr lvl="1">
              <a:spcBef>
                <a:spcPts val="545"/>
              </a:spcBef>
              <a:spcAft>
                <a:spcPts val="545"/>
              </a:spcAft>
              <a:buClr>
                <a:srgbClr val="DD5D23"/>
              </a:buClr>
              <a:buFont typeface="Wingdings" charset="0"/>
              <a:buChar char="§"/>
              <a:defRPr/>
            </a:pPr>
            <a:r>
              <a:rPr lang="en-US" sz="2400" dirty="0">
                <a:ea typeface="Osaka" charset="0"/>
              </a:rPr>
              <a:t>Sadness, loss, despair, depression</a:t>
            </a:r>
          </a:p>
          <a:p>
            <a:pPr lvl="1">
              <a:spcBef>
                <a:spcPts val="545"/>
              </a:spcBef>
              <a:spcAft>
                <a:spcPts val="545"/>
              </a:spcAft>
              <a:buClr>
                <a:srgbClr val="DD5D23"/>
              </a:buClr>
              <a:buFont typeface="Wingdings" charset="0"/>
              <a:buChar char="§"/>
              <a:defRPr/>
            </a:pPr>
            <a:r>
              <a:rPr lang="en-US" sz="2400" dirty="0">
                <a:ea typeface="Osaka" charset="0"/>
              </a:rPr>
              <a:t>Loneliness, shame, isolation</a:t>
            </a:r>
          </a:p>
          <a:p>
            <a:pPr lvl="1">
              <a:spcBef>
                <a:spcPts val="545"/>
              </a:spcBef>
              <a:spcAft>
                <a:spcPts val="545"/>
              </a:spcAft>
              <a:buClr>
                <a:srgbClr val="DD5D23"/>
              </a:buClr>
              <a:buFont typeface="Wingdings" charset="0"/>
              <a:buChar char="§"/>
              <a:defRPr/>
            </a:pPr>
            <a:r>
              <a:rPr lang="en-US" sz="2400" dirty="0">
                <a:ea typeface="Osaka" charset="0"/>
              </a:rPr>
              <a:t>Confusion, guilt, substance abuse</a:t>
            </a:r>
            <a:endParaRPr lang="en-US" sz="2400" dirty="0">
              <a:solidFill>
                <a:srgbClr val="FF0000"/>
              </a:solidFill>
              <a:ea typeface="Osaka" charset="0"/>
            </a:endParaRPr>
          </a:p>
          <a:p>
            <a:pPr lvl="1">
              <a:spcBef>
                <a:spcPts val="545"/>
              </a:spcBef>
              <a:spcAft>
                <a:spcPts val="545"/>
              </a:spcAft>
              <a:buClr>
                <a:srgbClr val="DD5D23"/>
              </a:buClr>
              <a:buFont typeface="Wingdings" charset="0"/>
              <a:buChar char="§"/>
              <a:defRPr/>
            </a:pPr>
            <a:r>
              <a:rPr lang="en-US" sz="2400" dirty="0">
                <a:ea typeface="Osaka" charset="0"/>
              </a:rPr>
              <a:t>Loss of sense of self, insecure about capabilities</a:t>
            </a:r>
          </a:p>
          <a:p>
            <a:pPr lvl="1">
              <a:spcBef>
                <a:spcPts val="545"/>
              </a:spcBef>
              <a:spcAft>
                <a:spcPts val="545"/>
              </a:spcAft>
              <a:buClr>
                <a:srgbClr val="DD5D23"/>
              </a:buClr>
              <a:buFont typeface="Wingdings" charset="0"/>
              <a:buChar char="§"/>
              <a:defRPr/>
            </a:pPr>
            <a:r>
              <a:rPr lang="en-US" sz="2400" dirty="0">
                <a:ea typeface="Osaka" charset="0"/>
              </a:rPr>
              <a:t>Fear, anxiety, stress, terror </a:t>
            </a:r>
          </a:p>
          <a:p>
            <a:pPr lvl="1">
              <a:spcBef>
                <a:spcPts val="545"/>
              </a:spcBef>
              <a:spcAft>
                <a:spcPts val="545"/>
              </a:spcAft>
              <a:buClr>
                <a:srgbClr val="DD5D23"/>
              </a:buClr>
              <a:buFont typeface="Wingdings" charset="0"/>
              <a:buChar char="§"/>
              <a:defRPr/>
            </a:pPr>
            <a:r>
              <a:rPr lang="en-US" sz="2400" dirty="0">
                <a:ea typeface="Osaka" charset="0"/>
              </a:rPr>
              <a:t>Physical symptoms</a:t>
            </a:r>
          </a:p>
          <a:p>
            <a:pPr lvl="1">
              <a:spcBef>
                <a:spcPts val="545"/>
              </a:spcBef>
              <a:spcAft>
                <a:spcPts val="545"/>
              </a:spcAft>
              <a:buClr>
                <a:srgbClr val="DD5D23"/>
              </a:buClr>
              <a:buFont typeface="Wingdings" charset="0"/>
              <a:buChar char="§"/>
              <a:defRPr/>
            </a:pPr>
            <a:r>
              <a:rPr lang="en-US" sz="2400" dirty="0">
                <a:ea typeface="Osaka" charset="0"/>
              </a:rPr>
              <a:t>Concerns about children </a:t>
            </a:r>
          </a:p>
          <a:p>
            <a:pPr eaLnBrk="1" hangingPunct="1">
              <a:lnSpc>
                <a:spcPct val="90000"/>
              </a:lnSpc>
              <a:buClr>
                <a:srgbClr val="DD5D23"/>
              </a:buClr>
              <a:defRPr/>
            </a:pPr>
            <a:endParaRPr lang="en-US" dirty="0">
              <a:ea typeface="Osaka" charset="0"/>
            </a:endParaRPr>
          </a:p>
        </p:txBody>
      </p:sp>
      <p:sp>
        <p:nvSpPr>
          <p:cNvPr id="74757" name="Rectangle 5">
            <a:extLst>
              <a:ext uri="{FF2B5EF4-FFF2-40B4-BE49-F238E27FC236}">
                <a16:creationId xmlns:a16="http://schemas.microsoft.com/office/drawing/2014/main" id="{C787868D-767C-4061-9919-9C1D06C73A02}"/>
              </a:ext>
            </a:extLst>
          </p:cNvPr>
          <p:cNvSpPr>
            <a:spLocks noChangeArrowheads="1"/>
          </p:cNvSpPr>
          <p:nvPr/>
        </p:nvSpPr>
        <p:spPr bwMode="auto">
          <a:xfrm>
            <a:off x="8610601" y="6400800"/>
            <a:ext cx="1903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38" tIns="45120" rIns="90238" bIns="4512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US" altLang="en-US" sz="1600"/>
              <a:t>Warshaw,  2001</a:t>
            </a:r>
          </a:p>
        </p:txBody>
      </p:sp>
    </p:spTree>
    <p:extLst>
      <p:ext uri="{BB962C8B-B14F-4D97-AF65-F5344CB8AC3E}">
        <p14:creationId xmlns:p14="http://schemas.microsoft.com/office/powerpoint/2010/main" val="114157482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677334" y="158044"/>
            <a:ext cx="8596668" cy="1289756"/>
          </a:xfrm>
        </p:spPr>
        <p:txBody>
          <a:bodyPr>
            <a:noAutofit/>
          </a:bodyPr>
          <a:lstStyle/>
          <a:p>
            <a:pPr algn="ctr"/>
            <a:r>
              <a:rPr lang="en-US" altLang="en-US" sz="4000" b="1" dirty="0">
                <a:solidFill>
                  <a:srgbClr val="00B050"/>
                </a:solidFill>
                <a:latin typeface="Calibri" panose="020F0502020204030204" pitchFamily="34" charset="0"/>
                <a:cs typeface="Calibri" panose="020F0502020204030204" pitchFamily="34" charset="0"/>
              </a:rPr>
              <a:t>General Signs of Trauma</a:t>
            </a:r>
          </a:p>
        </p:txBody>
      </p:sp>
      <p:sp>
        <p:nvSpPr>
          <p:cNvPr id="221187" name="Rectangle 3"/>
          <p:cNvSpPr>
            <a:spLocks noGrp="1" noChangeArrowheads="1"/>
          </p:cNvSpPr>
          <p:nvPr>
            <p:ph type="body" sz="half" idx="1"/>
          </p:nvPr>
        </p:nvSpPr>
        <p:spPr>
          <a:xfrm>
            <a:off x="1676400" y="1371600"/>
            <a:ext cx="4330700" cy="4953000"/>
          </a:xfrm>
        </p:spPr>
        <p:txBody>
          <a:bodyPr>
            <a:normAutofit/>
          </a:bodyPr>
          <a:lstStyle/>
          <a:p>
            <a:pPr>
              <a:buClr>
                <a:schemeClr val="accent1">
                  <a:lumMod val="50000"/>
                </a:schemeClr>
              </a:buClr>
            </a:pPr>
            <a:r>
              <a:rPr lang="en-US" altLang="en-US" sz="2400" dirty="0">
                <a:latin typeface="Calibri" panose="020F0502020204030204" pitchFamily="34" charset="0"/>
                <a:cs typeface="Calibri" panose="020F0502020204030204" pitchFamily="34" charset="0"/>
              </a:rPr>
              <a:t>Observable</a:t>
            </a:r>
          </a:p>
          <a:p>
            <a:pPr>
              <a:buClr>
                <a:schemeClr val="accent1">
                  <a:lumMod val="50000"/>
                </a:schemeClr>
              </a:buClr>
            </a:pPr>
            <a:r>
              <a:rPr lang="en-US" altLang="en-US" sz="2400" dirty="0">
                <a:latin typeface="Calibri" panose="020F0502020204030204" pitchFamily="34" charset="0"/>
                <a:cs typeface="Calibri" panose="020F0502020204030204" pitchFamily="34" charset="0"/>
              </a:rPr>
              <a:t>Confusion</a:t>
            </a:r>
          </a:p>
          <a:p>
            <a:pPr>
              <a:buClr>
                <a:schemeClr val="accent1">
                  <a:lumMod val="50000"/>
                </a:schemeClr>
              </a:buClr>
            </a:pPr>
            <a:r>
              <a:rPr lang="en-US" altLang="en-US" sz="2400" dirty="0">
                <a:latin typeface="Calibri" panose="020F0502020204030204" pitchFamily="34" charset="0"/>
                <a:cs typeface="Calibri" panose="020F0502020204030204" pitchFamily="34" charset="0"/>
              </a:rPr>
              <a:t>Disoriented</a:t>
            </a:r>
          </a:p>
          <a:p>
            <a:pPr>
              <a:buClr>
                <a:schemeClr val="accent1">
                  <a:lumMod val="50000"/>
                </a:schemeClr>
              </a:buClr>
            </a:pPr>
            <a:r>
              <a:rPr lang="en-US" altLang="en-US" sz="2400" dirty="0">
                <a:latin typeface="Calibri" panose="020F0502020204030204" pitchFamily="34" charset="0"/>
                <a:cs typeface="Calibri" panose="020F0502020204030204" pitchFamily="34" charset="0"/>
              </a:rPr>
              <a:t>Darting looks </a:t>
            </a:r>
          </a:p>
          <a:p>
            <a:pPr>
              <a:buClr>
                <a:schemeClr val="accent1">
                  <a:lumMod val="50000"/>
                </a:schemeClr>
              </a:buClr>
            </a:pPr>
            <a:r>
              <a:rPr lang="en-US" altLang="en-US" sz="2400" dirty="0">
                <a:latin typeface="Calibri" panose="020F0502020204030204" pitchFamily="34" charset="0"/>
                <a:cs typeface="Calibri" panose="020F0502020204030204" pitchFamily="34" charset="0"/>
              </a:rPr>
              <a:t>Talking to self</a:t>
            </a:r>
          </a:p>
          <a:p>
            <a:pPr>
              <a:buClr>
                <a:schemeClr val="accent1">
                  <a:lumMod val="50000"/>
                </a:schemeClr>
              </a:buClr>
            </a:pPr>
            <a:r>
              <a:rPr lang="en-US" altLang="en-US" sz="2400" dirty="0">
                <a:latin typeface="Calibri" panose="020F0502020204030204" pitchFamily="34" charset="0"/>
                <a:cs typeface="Calibri" panose="020F0502020204030204" pitchFamily="34" charset="0"/>
              </a:rPr>
              <a:t>Slow, slurred speech</a:t>
            </a:r>
          </a:p>
          <a:p>
            <a:pPr>
              <a:buClr>
                <a:schemeClr val="accent1">
                  <a:lumMod val="50000"/>
                </a:schemeClr>
              </a:buClr>
            </a:pPr>
            <a:r>
              <a:rPr lang="en-US" altLang="en-US" sz="2400" dirty="0">
                <a:latin typeface="Calibri" panose="020F0502020204030204" pitchFamily="34" charset="0"/>
                <a:cs typeface="Calibri" panose="020F0502020204030204" pitchFamily="34" charset="0"/>
              </a:rPr>
              <a:t>Pressured speech</a:t>
            </a:r>
          </a:p>
          <a:p>
            <a:pPr>
              <a:buClr>
                <a:schemeClr val="accent1">
                  <a:lumMod val="50000"/>
                </a:schemeClr>
              </a:buClr>
            </a:pPr>
            <a:r>
              <a:rPr lang="en-US" altLang="en-US" sz="2400" dirty="0">
                <a:latin typeface="Calibri" panose="020F0502020204030204" pitchFamily="34" charset="0"/>
                <a:cs typeface="Calibri" panose="020F0502020204030204" pitchFamily="34" charset="0"/>
              </a:rPr>
              <a:t>Poor hygiene</a:t>
            </a:r>
          </a:p>
          <a:p>
            <a:pPr>
              <a:buClr>
                <a:schemeClr val="accent1">
                  <a:lumMod val="50000"/>
                </a:schemeClr>
              </a:buClr>
            </a:pPr>
            <a:r>
              <a:rPr lang="en-US" altLang="en-US" sz="2400" dirty="0">
                <a:latin typeface="Calibri" panose="020F0502020204030204" pitchFamily="34" charset="0"/>
                <a:cs typeface="Calibri" panose="020F0502020204030204" pitchFamily="34" charset="0"/>
              </a:rPr>
              <a:t>Inappropriate attire</a:t>
            </a:r>
          </a:p>
        </p:txBody>
      </p:sp>
      <p:sp>
        <p:nvSpPr>
          <p:cNvPr id="221188" name="Rectangle 4"/>
          <p:cNvSpPr>
            <a:spLocks noGrp="1" noChangeArrowheads="1"/>
          </p:cNvSpPr>
          <p:nvPr>
            <p:ph type="body" sz="half" idx="2"/>
          </p:nvPr>
        </p:nvSpPr>
        <p:spPr>
          <a:xfrm>
            <a:off x="6184900" y="1447800"/>
            <a:ext cx="4483100" cy="4343400"/>
          </a:xfrm>
        </p:spPr>
        <p:txBody>
          <a:bodyPr/>
          <a:lstStyle/>
          <a:p>
            <a:pPr>
              <a:buClr>
                <a:schemeClr val="accent1">
                  <a:lumMod val="50000"/>
                </a:schemeClr>
              </a:buClr>
            </a:pPr>
            <a:r>
              <a:rPr lang="en-US" altLang="en-US" sz="2400" dirty="0">
                <a:solidFill>
                  <a:schemeClr val="tx1"/>
                </a:solidFill>
                <a:latin typeface="Calibri" panose="020F0502020204030204" pitchFamily="34" charset="0"/>
                <a:cs typeface="Calibri" panose="020F0502020204030204" pitchFamily="34" charset="0"/>
              </a:rPr>
              <a:t>Behavior Changes </a:t>
            </a:r>
          </a:p>
          <a:p>
            <a:pPr>
              <a:buClr>
                <a:schemeClr val="accent1">
                  <a:lumMod val="50000"/>
                </a:schemeClr>
              </a:buClr>
            </a:pPr>
            <a:r>
              <a:rPr lang="en-US" altLang="en-US" sz="2400" dirty="0">
                <a:solidFill>
                  <a:schemeClr val="tx1"/>
                </a:solidFill>
                <a:latin typeface="Calibri" panose="020F0502020204030204" pitchFamily="34" charset="0"/>
                <a:cs typeface="Calibri" panose="020F0502020204030204" pitchFamily="34" charset="0"/>
              </a:rPr>
              <a:t>Flat Affect </a:t>
            </a:r>
          </a:p>
          <a:p>
            <a:pPr>
              <a:buClr>
                <a:schemeClr val="accent1">
                  <a:lumMod val="50000"/>
                </a:schemeClr>
              </a:buClr>
            </a:pPr>
            <a:r>
              <a:rPr lang="en-US" altLang="en-US" sz="2400" dirty="0">
                <a:solidFill>
                  <a:schemeClr val="tx1"/>
                </a:solidFill>
                <a:latin typeface="Calibri" panose="020F0502020204030204" pitchFamily="34" charset="0"/>
                <a:cs typeface="Calibri" panose="020F0502020204030204" pitchFamily="34" charset="0"/>
              </a:rPr>
              <a:t>Withdrawn</a:t>
            </a:r>
          </a:p>
          <a:p>
            <a:pPr>
              <a:buClr>
                <a:schemeClr val="accent1">
                  <a:lumMod val="50000"/>
                </a:schemeClr>
              </a:buClr>
            </a:pPr>
            <a:r>
              <a:rPr lang="en-US" altLang="en-US" sz="2400" dirty="0">
                <a:solidFill>
                  <a:schemeClr val="tx1"/>
                </a:solidFill>
                <a:latin typeface="Calibri" panose="020F0502020204030204" pitchFamily="34" charset="0"/>
                <a:cs typeface="Calibri" panose="020F0502020204030204" pitchFamily="34" charset="0"/>
              </a:rPr>
              <a:t>Sad or anxious mood</a:t>
            </a:r>
          </a:p>
          <a:p>
            <a:pPr>
              <a:buClr>
                <a:schemeClr val="accent1">
                  <a:lumMod val="50000"/>
                </a:schemeClr>
              </a:buClr>
            </a:pPr>
            <a:r>
              <a:rPr lang="en-US" altLang="en-US" sz="2400" dirty="0">
                <a:solidFill>
                  <a:schemeClr val="tx1"/>
                </a:solidFill>
                <a:latin typeface="Calibri" panose="020F0502020204030204" pitchFamily="34" charset="0"/>
                <a:cs typeface="Calibri" panose="020F0502020204030204" pitchFamily="34" charset="0"/>
              </a:rPr>
              <a:t>Panic</a:t>
            </a:r>
          </a:p>
          <a:p>
            <a:pPr>
              <a:buClr>
                <a:schemeClr val="accent1">
                  <a:lumMod val="50000"/>
                </a:schemeClr>
              </a:buClr>
            </a:pPr>
            <a:r>
              <a:rPr lang="en-US" altLang="en-US" sz="2400" dirty="0">
                <a:solidFill>
                  <a:schemeClr val="tx1"/>
                </a:solidFill>
                <a:latin typeface="Calibri" panose="020F0502020204030204" pitchFamily="34" charset="0"/>
                <a:cs typeface="Calibri" panose="020F0502020204030204" pitchFamily="34" charset="0"/>
              </a:rPr>
              <a:t>Psycho somatic complaints</a:t>
            </a:r>
          </a:p>
          <a:p>
            <a:pPr>
              <a:buClr>
                <a:schemeClr val="accent1">
                  <a:lumMod val="50000"/>
                </a:schemeClr>
              </a:buClr>
            </a:pPr>
            <a:endParaRPr lang="en-US" altLang="en-US" sz="2800" dirty="0"/>
          </a:p>
          <a:p>
            <a:pPr>
              <a:buClr>
                <a:srgbClr val="FFFF00"/>
              </a:buClr>
            </a:pPr>
            <a:endParaRPr lang="en-US" altLang="en-US" dirty="0"/>
          </a:p>
          <a:p>
            <a:pPr>
              <a:buClr>
                <a:srgbClr val="FFFF00"/>
              </a:buClr>
            </a:pPr>
            <a:endParaRPr lang="en-US" altLang="en-US" dirty="0"/>
          </a:p>
        </p:txBody>
      </p:sp>
    </p:spTree>
    <p:extLst>
      <p:ext uri="{BB962C8B-B14F-4D97-AF65-F5344CB8AC3E}">
        <p14:creationId xmlns:p14="http://schemas.microsoft.com/office/powerpoint/2010/main" val="15358175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dissolve">
                                      <p:cBhvr>
                                        <p:cTn id="7" dur="500"/>
                                        <p:tgtEl>
                                          <p:spTgt spid="221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21187">
                                            <p:txEl>
                                              <p:pRg st="0" end="0"/>
                                            </p:txEl>
                                          </p:spTgt>
                                        </p:tgtEl>
                                        <p:attrNameLst>
                                          <p:attrName>style.visibility</p:attrName>
                                        </p:attrNameLst>
                                      </p:cBhvr>
                                      <p:to>
                                        <p:strVal val="visible"/>
                                      </p:to>
                                    </p:set>
                                    <p:animEffect transition="in" filter="wipe(right)">
                                      <p:cBhvr>
                                        <p:cTn id="12" dur="500"/>
                                        <p:tgtEl>
                                          <p:spTgt spid="2211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21187">
                                            <p:txEl>
                                              <p:pRg st="1" end="1"/>
                                            </p:txEl>
                                          </p:spTgt>
                                        </p:tgtEl>
                                        <p:attrNameLst>
                                          <p:attrName>style.visibility</p:attrName>
                                        </p:attrNameLst>
                                      </p:cBhvr>
                                      <p:to>
                                        <p:strVal val="visible"/>
                                      </p:to>
                                    </p:set>
                                    <p:animEffect transition="in" filter="wipe(right)">
                                      <p:cBhvr>
                                        <p:cTn id="17" dur="500"/>
                                        <p:tgtEl>
                                          <p:spTgt spid="2211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21187">
                                            <p:txEl>
                                              <p:pRg st="2" end="2"/>
                                            </p:txEl>
                                          </p:spTgt>
                                        </p:tgtEl>
                                        <p:attrNameLst>
                                          <p:attrName>style.visibility</p:attrName>
                                        </p:attrNameLst>
                                      </p:cBhvr>
                                      <p:to>
                                        <p:strVal val="visible"/>
                                      </p:to>
                                    </p:set>
                                    <p:animEffect transition="in" filter="wipe(right)">
                                      <p:cBhvr>
                                        <p:cTn id="22" dur="500"/>
                                        <p:tgtEl>
                                          <p:spTgt spid="2211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21187">
                                            <p:txEl>
                                              <p:pRg st="3" end="3"/>
                                            </p:txEl>
                                          </p:spTgt>
                                        </p:tgtEl>
                                        <p:attrNameLst>
                                          <p:attrName>style.visibility</p:attrName>
                                        </p:attrNameLst>
                                      </p:cBhvr>
                                      <p:to>
                                        <p:strVal val="visible"/>
                                      </p:to>
                                    </p:set>
                                    <p:animEffect transition="in" filter="wipe(right)">
                                      <p:cBhvr>
                                        <p:cTn id="27" dur="500"/>
                                        <p:tgtEl>
                                          <p:spTgt spid="2211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21187">
                                            <p:txEl>
                                              <p:pRg st="4" end="4"/>
                                            </p:txEl>
                                          </p:spTgt>
                                        </p:tgtEl>
                                        <p:attrNameLst>
                                          <p:attrName>style.visibility</p:attrName>
                                        </p:attrNameLst>
                                      </p:cBhvr>
                                      <p:to>
                                        <p:strVal val="visible"/>
                                      </p:to>
                                    </p:set>
                                    <p:animEffect transition="in" filter="wipe(right)">
                                      <p:cBhvr>
                                        <p:cTn id="32" dur="500"/>
                                        <p:tgtEl>
                                          <p:spTgt spid="22118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21187">
                                            <p:txEl>
                                              <p:pRg st="5" end="5"/>
                                            </p:txEl>
                                          </p:spTgt>
                                        </p:tgtEl>
                                        <p:attrNameLst>
                                          <p:attrName>style.visibility</p:attrName>
                                        </p:attrNameLst>
                                      </p:cBhvr>
                                      <p:to>
                                        <p:strVal val="visible"/>
                                      </p:to>
                                    </p:set>
                                    <p:animEffect transition="in" filter="wipe(right)">
                                      <p:cBhvr>
                                        <p:cTn id="37" dur="500"/>
                                        <p:tgtEl>
                                          <p:spTgt spid="22118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21187">
                                            <p:txEl>
                                              <p:pRg st="6" end="6"/>
                                            </p:txEl>
                                          </p:spTgt>
                                        </p:tgtEl>
                                        <p:attrNameLst>
                                          <p:attrName>style.visibility</p:attrName>
                                        </p:attrNameLst>
                                      </p:cBhvr>
                                      <p:to>
                                        <p:strVal val="visible"/>
                                      </p:to>
                                    </p:set>
                                    <p:animEffect transition="in" filter="wipe(right)">
                                      <p:cBhvr>
                                        <p:cTn id="42" dur="500"/>
                                        <p:tgtEl>
                                          <p:spTgt spid="22118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21187">
                                            <p:txEl>
                                              <p:pRg st="7" end="7"/>
                                            </p:txEl>
                                          </p:spTgt>
                                        </p:tgtEl>
                                        <p:attrNameLst>
                                          <p:attrName>style.visibility</p:attrName>
                                        </p:attrNameLst>
                                      </p:cBhvr>
                                      <p:to>
                                        <p:strVal val="visible"/>
                                      </p:to>
                                    </p:set>
                                    <p:animEffect transition="in" filter="wipe(right)">
                                      <p:cBhvr>
                                        <p:cTn id="47" dur="500"/>
                                        <p:tgtEl>
                                          <p:spTgt spid="22118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21187">
                                            <p:txEl>
                                              <p:pRg st="8" end="8"/>
                                            </p:txEl>
                                          </p:spTgt>
                                        </p:tgtEl>
                                        <p:attrNameLst>
                                          <p:attrName>style.visibility</p:attrName>
                                        </p:attrNameLst>
                                      </p:cBhvr>
                                      <p:to>
                                        <p:strVal val="visible"/>
                                      </p:to>
                                    </p:set>
                                    <p:animEffect transition="in" filter="wipe(right)">
                                      <p:cBhvr>
                                        <p:cTn id="52" dur="500"/>
                                        <p:tgtEl>
                                          <p:spTgt spid="221187">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21188">
                                            <p:txEl>
                                              <p:pRg st="0" end="0"/>
                                            </p:txEl>
                                          </p:spTgt>
                                        </p:tgtEl>
                                        <p:attrNameLst>
                                          <p:attrName>style.visibility</p:attrName>
                                        </p:attrNameLst>
                                      </p:cBhvr>
                                      <p:to>
                                        <p:strVal val="visible"/>
                                      </p:to>
                                    </p:set>
                                    <p:animEffect transition="in" filter="wipe(left)">
                                      <p:cBhvr>
                                        <p:cTn id="57" dur="500"/>
                                        <p:tgtEl>
                                          <p:spTgt spid="221188">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21188">
                                            <p:txEl>
                                              <p:pRg st="1" end="1"/>
                                            </p:txEl>
                                          </p:spTgt>
                                        </p:tgtEl>
                                        <p:attrNameLst>
                                          <p:attrName>style.visibility</p:attrName>
                                        </p:attrNameLst>
                                      </p:cBhvr>
                                      <p:to>
                                        <p:strVal val="visible"/>
                                      </p:to>
                                    </p:set>
                                    <p:animEffect transition="in" filter="wipe(left)">
                                      <p:cBhvr>
                                        <p:cTn id="62" dur="500"/>
                                        <p:tgtEl>
                                          <p:spTgt spid="221188">
                                            <p:txEl>
                                              <p:pRg st="1" end="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1188">
                                            <p:txEl>
                                              <p:pRg st="2" end="2"/>
                                            </p:txEl>
                                          </p:spTgt>
                                        </p:tgtEl>
                                        <p:attrNameLst>
                                          <p:attrName>style.visibility</p:attrName>
                                        </p:attrNameLst>
                                      </p:cBhvr>
                                      <p:to>
                                        <p:strVal val="visible"/>
                                      </p:to>
                                    </p:set>
                                    <p:animEffect transition="in" filter="wipe(left)">
                                      <p:cBhvr>
                                        <p:cTn id="67" dur="500"/>
                                        <p:tgtEl>
                                          <p:spTgt spid="221188">
                                            <p:txEl>
                                              <p:pRg st="2" end="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21188">
                                            <p:txEl>
                                              <p:pRg st="3" end="3"/>
                                            </p:txEl>
                                          </p:spTgt>
                                        </p:tgtEl>
                                        <p:attrNameLst>
                                          <p:attrName>style.visibility</p:attrName>
                                        </p:attrNameLst>
                                      </p:cBhvr>
                                      <p:to>
                                        <p:strVal val="visible"/>
                                      </p:to>
                                    </p:set>
                                    <p:animEffect transition="in" filter="wipe(left)">
                                      <p:cBhvr>
                                        <p:cTn id="72" dur="500"/>
                                        <p:tgtEl>
                                          <p:spTgt spid="221188">
                                            <p:txEl>
                                              <p:pRg st="3" end="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21188">
                                            <p:txEl>
                                              <p:pRg st="4" end="4"/>
                                            </p:txEl>
                                          </p:spTgt>
                                        </p:tgtEl>
                                        <p:attrNameLst>
                                          <p:attrName>style.visibility</p:attrName>
                                        </p:attrNameLst>
                                      </p:cBhvr>
                                      <p:to>
                                        <p:strVal val="visible"/>
                                      </p:to>
                                    </p:set>
                                    <p:animEffect transition="in" filter="wipe(left)">
                                      <p:cBhvr>
                                        <p:cTn id="77" dur="500"/>
                                        <p:tgtEl>
                                          <p:spTgt spid="221188">
                                            <p:txEl>
                                              <p:pRg st="4" end="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21188">
                                            <p:txEl>
                                              <p:pRg st="5" end="5"/>
                                            </p:txEl>
                                          </p:spTgt>
                                        </p:tgtEl>
                                        <p:attrNameLst>
                                          <p:attrName>style.visibility</p:attrName>
                                        </p:attrNameLst>
                                      </p:cBhvr>
                                      <p:to>
                                        <p:strVal val="visible"/>
                                      </p:to>
                                    </p:set>
                                    <p:animEffect transition="in" filter="wipe(left)">
                                      <p:cBhvr>
                                        <p:cTn id="82" dur="500"/>
                                        <p:tgtEl>
                                          <p:spTgt spid="2211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utoUpdateAnimBg="0"/>
      <p:bldP spid="221187" grpId="0" build="p" bldLvl="2" autoUpdateAnimBg="0"/>
      <p:bldP spid="221188"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C0E7-7484-42C6-895A-00E9F1187785}"/>
              </a:ext>
            </a:extLst>
          </p:cNvPr>
          <p:cNvSpPr>
            <a:spLocks noGrp="1"/>
          </p:cNvSpPr>
          <p:nvPr>
            <p:ph type="title"/>
          </p:nvPr>
        </p:nvSpPr>
        <p:spPr/>
        <p:txBody>
          <a:bodyPr/>
          <a:lstStyle/>
          <a:p>
            <a:r>
              <a:rPr lang="en-US" dirty="0"/>
              <a:t>What Did You Want to Be Group Activity?</a:t>
            </a:r>
          </a:p>
        </p:txBody>
      </p:sp>
      <p:pic>
        <p:nvPicPr>
          <p:cNvPr id="5" name="Content Placeholder 4" descr="A group of people that are standing in the grass&#10;&#10;Description generated with very high confidence">
            <a:extLst>
              <a:ext uri="{FF2B5EF4-FFF2-40B4-BE49-F238E27FC236}">
                <a16:creationId xmlns:a16="http://schemas.microsoft.com/office/drawing/2014/main" id="{B5CD0204-4746-4796-BAEE-31E062B1407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92222" y="2160588"/>
            <a:ext cx="5167593" cy="3881437"/>
          </a:xfrm>
        </p:spPr>
      </p:pic>
      <p:sp>
        <p:nvSpPr>
          <p:cNvPr id="6" name="TextBox 5">
            <a:extLst>
              <a:ext uri="{FF2B5EF4-FFF2-40B4-BE49-F238E27FC236}">
                <a16:creationId xmlns:a16="http://schemas.microsoft.com/office/drawing/2014/main" id="{77BC4243-1E2B-42C9-9E3D-E0B742D3211C}"/>
              </a:ext>
            </a:extLst>
          </p:cNvPr>
          <p:cNvSpPr txBox="1"/>
          <p:nvPr/>
        </p:nvSpPr>
        <p:spPr>
          <a:xfrm>
            <a:off x="2392222" y="6042025"/>
            <a:ext cx="5167593" cy="230832"/>
          </a:xfrm>
          <a:prstGeom prst="rect">
            <a:avLst/>
          </a:prstGeom>
          <a:noFill/>
        </p:spPr>
        <p:txBody>
          <a:bodyPr wrap="square" rtlCol="0">
            <a:spAutoFit/>
          </a:bodyPr>
          <a:lstStyle/>
          <a:p>
            <a:r>
              <a:rPr lang="en-US" sz="900">
                <a:hlinkClick r:id="rId3" tooltip="http://www.newclearvision.com/2011/06/03/i-want-to-be-a-farmer/"/>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287643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845A863-BCE2-4DC4-A937-CC0303E8DBC1}"/>
              </a:ext>
            </a:extLst>
          </p:cNvPr>
          <p:cNvSpPr>
            <a:spLocks noGrp="1" noChangeArrowheads="1"/>
          </p:cNvSpPr>
          <p:nvPr>
            <p:ph type="title"/>
          </p:nvPr>
        </p:nvSpPr>
        <p:spPr/>
        <p:txBody>
          <a:bodyPr/>
          <a:lstStyle/>
          <a:p>
            <a:r>
              <a:rPr lang="en-US" altLang="en-US"/>
              <a:t>Epidemiology</a:t>
            </a:r>
          </a:p>
        </p:txBody>
      </p:sp>
      <p:sp>
        <p:nvSpPr>
          <p:cNvPr id="21507" name="Rectangle 3">
            <a:extLst>
              <a:ext uri="{FF2B5EF4-FFF2-40B4-BE49-F238E27FC236}">
                <a16:creationId xmlns:a16="http://schemas.microsoft.com/office/drawing/2014/main" id="{B09D32F0-0DAF-4F96-AE7A-7713EEB42FB7}"/>
              </a:ext>
            </a:extLst>
          </p:cNvPr>
          <p:cNvSpPr>
            <a:spLocks noGrp="1" noChangeArrowheads="1"/>
          </p:cNvSpPr>
          <p:nvPr>
            <p:ph type="body" idx="1"/>
          </p:nvPr>
        </p:nvSpPr>
        <p:spPr>
          <a:xfrm>
            <a:off x="1020417" y="2133600"/>
            <a:ext cx="9418983" cy="4419600"/>
          </a:xfrm>
        </p:spPr>
        <p:txBody>
          <a:bodyPr/>
          <a:lstStyle/>
          <a:p>
            <a:r>
              <a:rPr lang="en-US" altLang="en-US" sz="2800" dirty="0"/>
              <a:t>More than half of all women murdered in the US have been murdered by a current or former partner.</a:t>
            </a:r>
          </a:p>
          <a:p>
            <a:pPr>
              <a:buFont typeface="Wingdings" panose="05000000000000000000" pitchFamily="2" charset="2"/>
              <a:buNone/>
            </a:pPr>
            <a:endParaRPr lang="en-US" altLang="en-US" sz="2800" dirty="0"/>
          </a:p>
          <a:p>
            <a:r>
              <a:rPr lang="en-US" altLang="en-US" sz="2800" dirty="0"/>
              <a:t>Family violence costs the nation $5-10 billion annually.</a:t>
            </a:r>
          </a:p>
          <a:p>
            <a:pPr marL="0" indent="0">
              <a:buNone/>
            </a:pPr>
            <a:endParaRPr lang="en-US" altLang="en-US" sz="2800" dirty="0"/>
          </a:p>
          <a:p>
            <a:r>
              <a:rPr lang="en-US" altLang="en-US" sz="2800" dirty="0"/>
              <a:t>A woman is at greatest risk for serious injury or homicide when she leaves the relationship.</a:t>
            </a:r>
          </a:p>
          <a:p>
            <a:pPr>
              <a:buFont typeface="Wingdings" panose="05000000000000000000" pitchFamily="2" charset="2"/>
              <a:buNone/>
            </a:pPr>
            <a:endParaRPr lang="en-US" altLang="en-US" sz="1200" dirty="0"/>
          </a:p>
          <a:p>
            <a:pPr>
              <a:buFont typeface="Wingdings" panose="05000000000000000000" pitchFamily="2" charset="2"/>
              <a:buNone/>
            </a:pPr>
            <a:endParaRPr lang="en-US" altLang="en-US" dirty="0"/>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3478739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605FB3B7-0783-4CE3-BC33-B3451A97DC92}"/>
              </a:ext>
            </a:extLst>
          </p:cNvPr>
          <p:cNvSpPr>
            <a:spLocks noGrp="1"/>
          </p:cNvSpPr>
          <p:nvPr>
            <p:ph type="title"/>
          </p:nvPr>
        </p:nvSpPr>
        <p:spPr/>
        <p:txBody>
          <a:bodyPr/>
          <a:lstStyle/>
          <a:p>
            <a:pPr>
              <a:defRPr/>
            </a:pPr>
            <a:r>
              <a:rPr lang="en-US" altLang="en-US"/>
              <a:t>Alcohol, Drugs, and ACE</a:t>
            </a:r>
          </a:p>
        </p:txBody>
      </p:sp>
      <p:sp>
        <p:nvSpPr>
          <p:cNvPr id="22531" name="Content Placeholder 2">
            <a:extLst>
              <a:ext uri="{FF2B5EF4-FFF2-40B4-BE49-F238E27FC236}">
                <a16:creationId xmlns:a16="http://schemas.microsoft.com/office/drawing/2014/main" id="{727FA29C-A28A-4C6C-93C4-CAA87828585C}"/>
              </a:ext>
            </a:extLst>
          </p:cNvPr>
          <p:cNvSpPr>
            <a:spLocks noGrp="1"/>
          </p:cNvSpPr>
          <p:nvPr>
            <p:ph idx="1"/>
          </p:nvPr>
        </p:nvSpPr>
        <p:spPr/>
        <p:txBody>
          <a:bodyPr/>
          <a:lstStyle/>
          <a:p>
            <a:r>
              <a:rPr lang="en-US" altLang="en-US" sz="2400" dirty="0"/>
              <a:t>People with high ACE scored were more likely to initiate alcohol and illicit drug use at an earlier age.  </a:t>
            </a:r>
          </a:p>
          <a:p>
            <a:r>
              <a:rPr lang="en-US" altLang="en-US" sz="2400" dirty="0"/>
              <a:t>Participants with high ACE scores were more likely to identify as an alcoholic and marry an alcoholic.</a:t>
            </a:r>
          </a:p>
          <a:p>
            <a:r>
              <a:rPr lang="en-US" altLang="en-US" sz="2400" dirty="0"/>
              <a:t>They were more likely to experience addiction.</a:t>
            </a:r>
          </a:p>
          <a:p>
            <a:r>
              <a:rPr lang="en-US" altLang="en-US" sz="2400" dirty="0"/>
              <a:t>They were more likely to have more than 30 sexual partners &amp; engage in sexual intercourse earlier.  </a:t>
            </a:r>
          </a:p>
          <a:p>
            <a:pPr>
              <a:buFont typeface="Arial" panose="020B0604020202020204" pitchFamily="34" charset="0"/>
              <a:buNone/>
            </a:pPr>
            <a:endParaRPr lang="en-US" altLang="en-US" dirty="0"/>
          </a:p>
          <a:p>
            <a:endParaRPr lang="en-US" altLang="en-US" dirty="0"/>
          </a:p>
          <a:p>
            <a:endParaRPr lang="en-US" altLang="en-US" dirty="0"/>
          </a:p>
        </p:txBody>
      </p:sp>
    </p:spTree>
    <p:extLst>
      <p:ext uri="{BB962C8B-B14F-4D97-AF65-F5344CB8AC3E}">
        <p14:creationId xmlns:p14="http://schemas.microsoft.com/office/powerpoint/2010/main" val="225011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5169-5CDE-4F1F-84B9-96969C2646AF}"/>
              </a:ext>
            </a:extLst>
          </p:cNvPr>
          <p:cNvSpPr>
            <a:spLocks noGrp="1"/>
          </p:cNvSpPr>
          <p:nvPr>
            <p:ph type="title"/>
          </p:nvPr>
        </p:nvSpPr>
        <p:spPr/>
        <p:txBody>
          <a:bodyPr>
            <a:normAutofit/>
          </a:bodyPr>
          <a:lstStyle/>
          <a:p>
            <a:pPr>
              <a:defRPr/>
            </a:pPr>
            <a:r>
              <a:rPr lang="en-US" dirty="0"/>
              <a:t>Alcohol, Drugs and ACE continued…</a:t>
            </a:r>
          </a:p>
        </p:txBody>
      </p:sp>
      <p:sp>
        <p:nvSpPr>
          <p:cNvPr id="3" name="Content Placeholder 2">
            <a:extLst>
              <a:ext uri="{FF2B5EF4-FFF2-40B4-BE49-F238E27FC236}">
                <a16:creationId xmlns:a16="http://schemas.microsoft.com/office/drawing/2014/main" id="{BC9719E8-90C8-478C-B032-E6345B7130A7}"/>
              </a:ext>
            </a:extLst>
          </p:cNvPr>
          <p:cNvSpPr>
            <a:spLocks noGrp="1"/>
          </p:cNvSpPr>
          <p:nvPr>
            <p:ph idx="1"/>
          </p:nvPr>
        </p:nvSpPr>
        <p:spPr>
          <a:xfrm>
            <a:off x="225287" y="1447801"/>
            <a:ext cx="9985513" cy="4678363"/>
          </a:xfrm>
        </p:spPr>
        <p:txBody>
          <a:bodyPr rtlCol="0">
            <a:normAutofit/>
          </a:bodyPr>
          <a:lstStyle/>
          <a:p>
            <a:pPr>
              <a:defRPr/>
            </a:pPr>
            <a:endParaRPr lang="en-US" sz="2800" dirty="0"/>
          </a:p>
          <a:p>
            <a:pPr>
              <a:defRPr/>
            </a:pPr>
            <a:r>
              <a:rPr lang="en-US" sz="2600" dirty="0"/>
              <a:t>One study estimates that as many as 75% of women in treatment for alcoholism have a history of sexual abuse.</a:t>
            </a:r>
          </a:p>
          <a:p>
            <a:pPr>
              <a:defRPr/>
            </a:pPr>
            <a:r>
              <a:rPr lang="en-US" sz="2600" dirty="0"/>
              <a:t>Approximately 50%-60% of women and 20% of men in chemical dependency programs report having been victims of sexual abuse, 69% of women and 80% of men report physical abuse. </a:t>
            </a:r>
            <a:r>
              <a:rPr lang="en-US" sz="1700" dirty="0"/>
              <a:t>(</a:t>
            </a:r>
            <a:r>
              <a:rPr lang="en-US" sz="1700" dirty="0" err="1"/>
              <a:t>Matsakis</a:t>
            </a:r>
            <a:r>
              <a:rPr lang="en-US" sz="1700" dirty="0"/>
              <a:t>, 1994)</a:t>
            </a:r>
          </a:p>
          <a:p>
            <a:pPr>
              <a:defRPr/>
            </a:pPr>
            <a:r>
              <a:rPr lang="en-US" sz="2600" dirty="0"/>
              <a:t>Women who have an ACE score of 4 or more have are 78% more likely to inject drugs compared to women with an ACE score of 0.</a:t>
            </a:r>
          </a:p>
          <a:p>
            <a:pPr>
              <a:defRPr/>
            </a:pPr>
            <a:r>
              <a:rPr lang="en-US" sz="2600" dirty="0"/>
              <a:t>A male with an ACE score of 6 has a 46-fold (4,600%) increased risk of becoming an injection drug user later in life. </a:t>
            </a:r>
            <a:r>
              <a:rPr lang="en-US" sz="1700" dirty="0"/>
              <a:t>(Miller, 2011)</a:t>
            </a:r>
          </a:p>
          <a:p>
            <a:pPr>
              <a:defRPr/>
            </a:pPr>
            <a:endParaRPr lang="en-US" dirty="0"/>
          </a:p>
        </p:txBody>
      </p:sp>
    </p:spTree>
    <p:extLst>
      <p:ext uri="{BB962C8B-B14F-4D97-AF65-F5344CB8AC3E}">
        <p14:creationId xmlns:p14="http://schemas.microsoft.com/office/powerpoint/2010/main" val="1815268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87001" y="1143000"/>
            <a:ext cx="184731" cy="369332"/>
          </a:xfrm>
          <a:prstGeom prst="rect">
            <a:avLst/>
          </a:prstGeom>
          <a:noFill/>
        </p:spPr>
        <p:txBody>
          <a:bodyPr wrap="none" rtlCol="0">
            <a:spAutoFit/>
          </a:bodyPr>
          <a:lstStyle/>
          <a:p>
            <a:endParaRPr lang="en-US" dirty="0"/>
          </a:p>
        </p:txBody>
      </p:sp>
      <p:sp>
        <p:nvSpPr>
          <p:cNvPr id="3" name="Title 2"/>
          <p:cNvSpPr>
            <a:spLocks noGrp="1"/>
          </p:cNvSpPr>
          <p:nvPr>
            <p:ph type="title"/>
          </p:nvPr>
        </p:nvSpPr>
        <p:spPr>
          <a:xfrm>
            <a:off x="2667000" y="228600"/>
            <a:ext cx="7620000" cy="914400"/>
          </a:xfrm>
        </p:spPr>
        <p:txBody>
          <a:bodyPr/>
          <a:lstStyle/>
          <a:p>
            <a:r>
              <a:rPr lang="en-US" sz="4000" b="1" dirty="0"/>
              <a:t>At the Same Time…</a:t>
            </a:r>
          </a:p>
        </p:txBody>
      </p:sp>
      <p:sp>
        <p:nvSpPr>
          <p:cNvPr id="7" name="Content Placeholder 6"/>
          <p:cNvSpPr>
            <a:spLocks noGrp="1"/>
          </p:cNvSpPr>
          <p:nvPr>
            <p:ph idx="1"/>
          </p:nvPr>
        </p:nvSpPr>
        <p:spPr>
          <a:xfrm>
            <a:off x="781878" y="1676400"/>
            <a:ext cx="9428922" cy="4572000"/>
          </a:xfrm>
        </p:spPr>
        <p:txBody>
          <a:bodyPr/>
          <a:lstStyle/>
          <a:p>
            <a:pPr>
              <a:spcAft>
                <a:spcPts val="1200"/>
              </a:spcAft>
            </a:pPr>
            <a:r>
              <a:rPr lang="en-US" sz="2800" dirty="0"/>
              <a:t>Experiencing a mental health or substance abuse condition puts someone at greater risk for being abused</a:t>
            </a:r>
          </a:p>
          <a:p>
            <a:pPr>
              <a:spcAft>
                <a:spcPts val="1200"/>
              </a:spcAft>
            </a:pPr>
            <a:r>
              <a:rPr lang="en-US" sz="2800" dirty="0"/>
              <a:t>And symptoms may be a direct result of coercive control</a:t>
            </a:r>
          </a:p>
          <a:p>
            <a:pPr>
              <a:spcAft>
                <a:spcPts val="1200"/>
              </a:spcAft>
            </a:pPr>
            <a:r>
              <a:rPr lang="en-US" sz="2800" dirty="0"/>
              <a:t>Why is this? How does this work</a:t>
            </a:r>
            <a:r>
              <a:rPr lang="en-US" sz="2800" i="1" dirty="0"/>
              <a:t>?</a:t>
            </a:r>
            <a:endParaRPr lang="en-US" sz="2800" dirty="0"/>
          </a:p>
          <a:p>
            <a:pPr marL="0" indent="0">
              <a:lnSpc>
                <a:spcPct val="90000"/>
              </a:lnSpc>
              <a:spcBef>
                <a:spcPts val="400"/>
              </a:spcBef>
              <a:spcAft>
                <a:spcPts val="1776"/>
              </a:spcAft>
              <a:buNone/>
            </a:pPr>
            <a:endParaRPr lang="en-US" sz="4000" b="1" dirty="0"/>
          </a:p>
        </p:txBody>
      </p:sp>
    </p:spTree>
    <p:extLst>
      <p:ext uri="{BB962C8B-B14F-4D97-AF65-F5344CB8AC3E}">
        <p14:creationId xmlns:p14="http://schemas.microsoft.com/office/powerpoint/2010/main" val="51075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mn-lt"/>
              </a:rPr>
              <a:t>Traumatic Effects of Abuse or Coercive Control?</a:t>
            </a:r>
          </a:p>
        </p:txBody>
      </p:sp>
      <p:sp>
        <p:nvSpPr>
          <p:cNvPr id="94210" name="Rectangle 3"/>
          <p:cNvSpPr>
            <a:spLocks noGrp="1" noChangeArrowheads="1"/>
          </p:cNvSpPr>
          <p:nvPr>
            <p:ph idx="1"/>
          </p:nvPr>
        </p:nvSpPr>
        <p:spPr>
          <a:xfrm>
            <a:off x="848139" y="1676400"/>
            <a:ext cx="9819861" cy="5029200"/>
          </a:xfrm>
        </p:spPr>
        <p:txBody>
          <a:bodyPr/>
          <a:lstStyle/>
          <a:p>
            <a:pPr marL="0" indent="0">
              <a:spcAft>
                <a:spcPct val="35000"/>
              </a:spcAft>
              <a:buClr>
                <a:srgbClr val="DD5D23"/>
              </a:buClr>
              <a:buNone/>
            </a:pPr>
            <a:r>
              <a:rPr lang="en-US" sz="2800" b="1" dirty="0">
                <a:ea typeface="MS PGothic" charset="0"/>
              </a:rPr>
              <a:t>For example:</a:t>
            </a:r>
          </a:p>
          <a:p>
            <a:pPr eaLnBrk="1" hangingPunct="1">
              <a:spcAft>
                <a:spcPct val="35000"/>
              </a:spcAft>
              <a:buClr>
                <a:srgbClr val="DD5D23"/>
              </a:buClr>
            </a:pPr>
            <a:r>
              <a:rPr lang="en-US" sz="2800" b="1" dirty="0">
                <a:ea typeface="MS PGothic" charset="0"/>
              </a:rPr>
              <a:t>High rates of substance abuse </a:t>
            </a:r>
            <a:r>
              <a:rPr lang="en-US" sz="2800" dirty="0">
                <a:ea typeface="MS PGothic" charset="0"/>
              </a:rPr>
              <a:t>among women who have been victimized</a:t>
            </a:r>
          </a:p>
          <a:p>
            <a:pPr lvl="1">
              <a:spcAft>
                <a:spcPct val="35000"/>
              </a:spcAft>
              <a:buClr>
                <a:srgbClr val="DD5D23"/>
              </a:buClr>
            </a:pPr>
            <a:r>
              <a:rPr lang="en-US" sz="2400" dirty="0">
                <a:ea typeface="MS PGothic" charset="0"/>
              </a:rPr>
              <a:t>Self-medication is common; may be symptom specific</a:t>
            </a:r>
          </a:p>
          <a:p>
            <a:pPr eaLnBrk="1" hangingPunct="1">
              <a:spcAft>
                <a:spcPct val="35000"/>
              </a:spcAft>
              <a:buClr>
                <a:srgbClr val="DD5D23"/>
              </a:buClr>
            </a:pPr>
            <a:r>
              <a:rPr lang="en-US" sz="2800" b="1" dirty="0">
                <a:ea typeface="ＭＳ Ｐゴシック" charset="0"/>
              </a:rPr>
              <a:t>High rates of victimization</a:t>
            </a:r>
            <a:r>
              <a:rPr lang="en-US" sz="2800" dirty="0">
                <a:ea typeface="ＭＳ Ｐゴシック" charset="0"/>
              </a:rPr>
              <a:t> among women in substance abuse treatment </a:t>
            </a:r>
          </a:p>
          <a:p>
            <a:pPr lvl="1">
              <a:spcAft>
                <a:spcPct val="35000"/>
              </a:spcAft>
              <a:buClr>
                <a:srgbClr val="DD5D23"/>
              </a:buClr>
            </a:pPr>
            <a:r>
              <a:rPr lang="en-US" sz="2400" dirty="0">
                <a:ea typeface="ＭＳ Ｐゴシック" charset="0"/>
              </a:rPr>
              <a:t>May be coerced into using or dealing; using increases risk for coercion</a:t>
            </a:r>
            <a:endParaRPr lang="en-US" sz="1400" dirty="0">
              <a:ea typeface="MS PGothic" charset="0"/>
            </a:endParaRPr>
          </a:p>
          <a:p>
            <a:pPr marL="0" indent="0" algn="r">
              <a:lnSpc>
                <a:spcPct val="80000"/>
              </a:lnSpc>
              <a:spcAft>
                <a:spcPct val="35000"/>
              </a:spcAft>
              <a:buClr>
                <a:srgbClr val="DD5D23"/>
              </a:buClr>
              <a:buNone/>
            </a:pPr>
            <a:r>
              <a:rPr lang="en-US" sz="1600" dirty="0" err="1">
                <a:ea typeface="MS PGothic" charset="0"/>
              </a:rPr>
              <a:t>Nayak</a:t>
            </a:r>
            <a:r>
              <a:rPr lang="en-US" sz="1600" dirty="0">
                <a:ea typeface="MS PGothic" charset="0"/>
              </a:rPr>
              <a:t> et. al. 2012, Heffner et. al. 2011, </a:t>
            </a:r>
            <a:r>
              <a:rPr lang="en-US" sz="1600" dirty="0" err="1">
                <a:ea typeface="MS PGothic" charset="0"/>
              </a:rPr>
              <a:t>Lipskey</a:t>
            </a:r>
            <a:r>
              <a:rPr lang="en-US" sz="1600" dirty="0">
                <a:ea typeface="MS PGothic" charset="0"/>
              </a:rPr>
              <a:t> et. al. 2010, Schneider et. al. 2009</a:t>
            </a:r>
            <a:r>
              <a:rPr lang="en-US" sz="1400" dirty="0">
                <a:ea typeface="MS PGothic" charset="0"/>
              </a:rPr>
              <a:t>, </a:t>
            </a:r>
          </a:p>
          <a:p>
            <a:pPr eaLnBrk="1" hangingPunct="1">
              <a:lnSpc>
                <a:spcPct val="80000"/>
              </a:lnSpc>
              <a:buClr>
                <a:srgbClr val="DD5D23"/>
              </a:buClr>
            </a:pPr>
            <a:endParaRPr lang="en-US" sz="2000" dirty="0">
              <a:ea typeface="MS PGothic" charset="0"/>
            </a:endParaRPr>
          </a:p>
        </p:txBody>
      </p:sp>
    </p:spTree>
    <p:extLst>
      <p:ext uri="{BB962C8B-B14F-4D97-AF65-F5344CB8AC3E}">
        <p14:creationId xmlns:p14="http://schemas.microsoft.com/office/powerpoint/2010/main" val="3033478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2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2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br>
              <a:rPr lang="en-US" sz="3200" b="1">
                <a:latin typeface="Arial" charset="0"/>
                <a:ea typeface="ＭＳ Ｐゴシック" charset="0"/>
              </a:rPr>
            </a:br>
            <a:endParaRPr lang="en-US" sz="3200" b="1">
              <a:latin typeface="Arial" charset="0"/>
              <a:ea typeface="ＭＳ Ｐゴシック" charset="0"/>
            </a:endParaRPr>
          </a:p>
        </p:txBody>
      </p:sp>
      <p:sp>
        <p:nvSpPr>
          <p:cNvPr id="1632259" name="Rectangle 3"/>
          <p:cNvSpPr>
            <a:spLocks noGrp="1" noChangeArrowheads="1"/>
          </p:cNvSpPr>
          <p:nvPr>
            <p:ph idx="1"/>
          </p:nvPr>
        </p:nvSpPr>
        <p:spPr>
          <a:xfrm>
            <a:off x="556591" y="1676400"/>
            <a:ext cx="9882809" cy="4800600"/>
          </a:xfrm>
        </p:spPr>
        <p:txBody>
          <a:bodyPr/>
          <a:lstStyle/>
          <a:p>
            <a:pPr>
              <a:spcAft>
                <a:spcPts val="1200"/>
              </a:spcAft>
            </a:pPr>
            <a:r>
              <a:rPr lang="en-US" sz="2700" b="1" dirty="0"/>
              <a:t>Abusers use mental health and substance abuse issues to control their partners</a:t>
            </a:r>
          </a:p>
          <a:p>
            <a:pPr lvl="1">
              <a:spcAft>
                <a:spcPts val="300"/>
              </a:spcAft>
            </a:pPr>
            <a:r>
              <a:rPr lang="en-US" sz="2300" dirty="0"/>
              <a:t>Undermine sanity, sobriety, credibility, and  parenting</a:t>
            </a:r>
          </a:p>
          <a:p>
            <a:pPr lvl="1">
              <a:spcAft>
                <a:spcPts val="300"/>
              </a:spcAft>
            </a:pPr>
            <a:r>
              <a:rPr lang="en-US" sz="2300" dirty="0"/>
              <a:t>Coerced overdose, coerced use, coerced illegal activities, coerced sex</a:t>
            </a:r>
          </a:p>
          <a:p>
            <a:pPr lvl="1">
              <a:spcAft>
                <a:spcPts val="300"/>
              </a:spcAft>
            </a:pPr>
            <a:r>
              <a:rPr lang="en-US" sz="2300" dirty="0"/>
              <a:t>Control meds; Control treatment; Sabotage recovery</a:t>
            </a:r>
          </a:p>
          <a:p>
            <a:pPr lvl="1">
              <a:spcAft>
                <a:spcPts val="300"/>
              </a:spcAft>
            </a:pPr>
            <a:r>
              <a:rPr lang="en-US" sz="2300" dirty="0">
                <a:latin typeface="Arial" charset="0"/>
                <a:ea typeface="MS PGothic" charset="0"/>
              </a:rPr>
              <a:t>Use against survivor to prevent access to support, resources, protection &amp; custody</a:t>
            </a:r>
            <a:endParaRPr lang="en-US" sz="2300" dirty="0"/>
          </a:p>
          <a:p>
            <a:pPr lvl="1">
              <a:spcAft>
                <a:spcPts val="300"/>
              </a:spcAft>
            </a:pPr>
            <a:r>
              <a:rPr lang="en-US" sz="2300" dirty="0"/>
              <a:t>“She was out of control”</a:t>
            </a:r>
          </a:p>
          <a:p>
            <a:pPr>
              <a:lnSpc>
                <a:spcPct val="80000"/>
              </a:lnSpc>
              <a:spcAft>
                <a:spcPts val="600"/>
              </a:spcAft>
            </a:pPr>
            <a:endParaRPr lang="en-US" sz="2400" b="1" dirty="0">
              <a:latin typeface="Arial" charset="0"/>
              <a:ea typeface="ＭＳ Ｐゴシック" charset="0"/>
            </a:endParaRPr>
          </a:p>
        </p:txBody>
      </p:sp>
      <p:sp>
        <p:nvSpPr>
          <p:cNvPr id="72710" name="Text Box 10"/>
          <p:cNvSpPr txBox="1">
            <a:spLocks noChangeArrowheads="1"/>
          </p:cNvSpPr>
          <p:nvPr/>
        </p:nvSpPr>
        <p:spPr bwMode="auto">
          <a:xfrm>
            <a:off x="480391" y="152400"/>
            <a:ext cx="9882809" cy="1219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4" tIns="45681" rIns="91364" bIns="4568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dirty="0">
                <a:solidFill>
                  <a:srgbClr val="00B050"/>
                </a:solidFill>
                <a:latin typeface="+mj-lt"/>
              </a:rPr>
              <a:t>Mental Health and </a:t>
            </a:r>
          </a:p>
          <a:p>
            <a:pPr algn="ctr" eaLnBrk="1" hangingPunct="1"/>
            <a:r>
              <a:rPr lang="en-US" sz="3600" dirty="0">
                <a:solidFill>
                  <a:srgbClr val="00B050"/>
                </a:solidFill>
                <a:latin typeface="+mj-lt"/>
              </a:rPr>
              <a:t>Substance Use Coercion</a:t>
            </a:r>
          </a:p>
        </p:txBody>
      </p:sp>
      <p:sp>
        <p:nvSpPr>
          <p:cNvPr id="2" name="Rectangle 1"/>
          <p:cNvSpPr/>
          <p:nvPr/>
        </p:nvSpPr>
        <p:spPr>
          <a:xfrm>
            <a:off x="5943600" y="6324600"/>
            <a:ext cx="4572001" cy="338554"/>
          </a:xfrm>
          <a:prstGeom prst="rect">
            <a:avLst/>
          </a:prstGeom>
        </p:spPr>
        <p:txBody>
          <a:bodyPr wrap="square">
            <a:spAutoFit/>
          </a:bodyPr>
          <a:lstStyle/>
          <a:p>
            <a:r>
              <a:rPr lang="en-US" sz="1600" dirty="0" err="1"/>
              <a:t>Warshaw</a:t>
            </a:r>
            <a:r>
              <a:rPr lang="en-US" sz="1600" dirty="0"/>
              <a:t>, Lyon, Bland, Phillips, Hooper, 2014</a:t>
            </a:r>
          </a:p>
        </p:txBody>
      </p:sp>
    </p:spTree>
    <p:extLst>
      <p:ext uri="{BB962C8B-B14F-4D97-AF65-F5344CB8AC3E}">
        <p14:creationId xmlns:p14="http://schemas.microsoft.com/office/powerpoint/2010/main" val="17611546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32259">
                                            <p:txEl>
                                              <p:pRg st="0" end="0"/>
                                            </p:txEl>
                                          </p:spTgt>
                                        </p:tgtEl>
                                        <p:attrNameLst>
                                          <p:attrName>style.visibility</p:attrName>
                                        </p:attrNameLst>
                                      </p:cBhvr>
                                      <p:to>
                                        <p:strVal val="visible"/>
                                      </p:to>
                                    </p:set>
                                    <p:animEffect transition="in" filter="checkerboard(across)">
                                      <p:cBhvr>
                                        <p:cTn id="7" dur="500"/>
                                        <p:tgtEl>
                                          <p:spTgt spid="1632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32259">
                                            <p:txEl>
                                              <p:pRg st="1" end="1"/>
                                            </p:txEl>
                                          </p:spTgt>
                                        </p:tgtEl>
                                        <p:attrNameLst>
                                          <p:attrName>style.visibility</p:attrName>
                                        </p:attrNameLst>
                                      </p:cBhvr>
                                      <p:to>
                                        <p:strVal val="visible"/>
                                      </p:to>
                                    </p:set>
                                    <p:animEffect transition="in" filter="checkerboard(across)">
                                      <p:cBhvr>
                                        <p:cTn id="12" dur="500"/>
                                        <p:tgtEl>
                                          <p:spTgt spid="1632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32259">
                                            <p:txEl>
                                              <p:pRg st="2" end="2"/>
                                            </p:txEl>
                                          </p:spTgt>
                                        </p:tgtEl>
                                        <p:attrNameLst>
                                          <p:attrName>style.visibility</p:attrName>
                                        </p:attrNameLst>
                                      </p:cBhvr>
                                      <p:to>
                                        <p:strVal val="visible"/>
                                      </p:to>
                                    </p:set>
                                    <p:animEffect transition="in" filter="checkerboard(across)">
                                      <p:cBhvr>
                                        <p:cTn id="17" dur="500"/>
                                        <p:tgtEl>
                                          <p:spTgt spid="1632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32259">
                                            <p:txEl>
                                              <p:pRg st="3" end="3"/>
                                            </p:txEl>
                                          </p:spTgt>
                                        </p:tgtEl>
                                        <p:attrNameLst>
                                          <p:attrName>style.visibility</p:attrName>
                                        </p:attrNameLst>
                                      </p:cBhvr>
                                      <p:to>
                                        <p:strVal val="visible"/>
                                      </p:to>
                                    </p:set>
                                    <p:animEffect transition="in" filter="checkerboard(across)">
                                      <p:cBhvr>
                                        <p:cTn id="22" dur="500"/>
                                        <p:tgtEl>
                                          <p:spTgt spid="16322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32259">
                                            <p:txEl>
                                              <p:pRg st="4" end="4"/>
                                            </p:txEl>
                                          </p:spTgt>
                                        </p:tgtEl>
                                        <p:attrNameLst>
                                          <p:attrName>style.visibility</p:attrName>
                                        </p:attrNameLst>
                                      </p:cBhvr>
                                      <p:to>
                                        <p:strVal val="visible"/>
                                      </p:to>
                                    </p:set>
                                    <p:animEffect transition="in" filter="checkerboard(across)">
                                      <p:cBhvr>
                                        <p:cTn id="27" dur="500"/>
                                        <p:tgtEl>
                                          <p:spTgt spid="16322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632259">
                                            <p:txEl>
                                              <p:pRg st="5" end="5"/>
                                            </p:txEl>
                                          </p:spTgt>
                                        </p:tgtEl>
                                        <p:attrNameLst>
                                          <p:attrName>style.visibility</p:attrName>
                                        </p:attrNameLst>
                                      </p:cBhvr>
                                      <p:to>
                                        <p:strVal val="visible"/>
                                      </p:to>
                                    </p:set>
                                    <p:animEffect transition="in" filter="checkerboard(across)">
                                      <p:cBhvr>
                                        <p:cTn id="32" dur="500"/>
                                        <p:tgtEl>
                                          <p:spTgt spid="16322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304800"/>
            <a:ext cx="9518374" cy="914400"/>
          </a:xfrm>
        </p:spPr>
        <p:txBody>
          <a:bodyPr>
            <a:normAutofit fontScale="90000"/>
          </a:bodyPr>
          <a:lstStyle/>
          <a:p>
            <a:pPr algn="ctr"/>
            <a:r>
              <a:rPr lang="en-US" b="1" dirty="0"/>
              <a:t>Mental Health and </a:t>
            </a:r>
            <a:br>
              <a:rPr lang="en-US" b="1" dirty="0"/>
            </a:br>
            <a:r>
              <a:rPr lang="en-US" b="1" dirty="0"/>
              <a:t>Substance Use Coercion</a:t>
            </a:r>
          </a:p>
        </p:txBody>
      </p:sp>
      <p:sp>
        <p:nvSpPr>
          <p:cNvPr id="3" name="Content Placeholder 2"/>
          <p:cNvSpPr>
            <a:spLocks noGrp="1"/>
          </p:cNvSpPr>
          <p:nvPr>
            <p:ph idx="1"/>
          </p:nvPr>
        </p:nvSpPr>
        <p:spPr>
          <a:xfrm>
            <a:off x="490330" y="1905001"/>
            <a:ext cx="9949070" cy="4144963"/>
          </a:xfrm>
        </p:spPr>
        <p:txBody>
          <a:bodyPr/>
          <a:lstStyle/>
          <a:p>
            <a:pPr>
              <a:spcAft>
                <a:spcPts val="600"/>
              </a:spcAft>
            </a:pPr>
            <a:r>
              <a:rPr lang="en-US" sz="2800" b="1" dirty="0"/>
              <a:t>Why does this work? </a:t>
            </a:r>
          </a:p>
          <a:p>
            <a:pPr lvl="1">
              <a:spcAft>
                <a:spcPts val="600"/>
              </a:spcAft>
            </a:pPr>
            <a:r>
              <a:rPr lang="en-US" sz="2400" dirty="0"/>
              <a:t>Stigma associated with mental health and substance abuse conditions</a:t>
            </a:r>
          </a:p>
          <a:p>
            <a:pPr lvl="1">
              <a:spcAft>
                <a:spcPts val="600"/>
              </a:spcAft>
            </a:pPr>
            <a:r>
              <a:rPr lang="en-US" sz="2400" dirty="0">
                <a:solidFill>
                  <a:srgbClr val="000000"/>
                </a:solidFill>
              </a:rPr>
              <a:t>Reports of abuse not taken seriously</a:t>
            </a:r>
          </a:p>
          <a:p>
            <a:pPr lvl="1">
              <a:spcAft>
                <a:spcPts val="600"/>
              </a:spcAft>
            </a:pPr>
            <a:r>
              <a:rPr lang="en-US" sz="2400" dirty="0"/>
              <a:t>Assumptions that mental illness and substance use precludes good parenting</a:t>
            </a:r>
          </a:p>
          <a:p>
            <a:pPr lvl="1">
              <a:spcAft>
                <a:spcPts val="600"/>
              </a:spcAft>
            </a:pPr>
            <a:r>
              <a:rPr lang="en-US" sz="2400" dirty="0"/>
              <a:t>Poverty, discrimination, isolation and fear</a:t>
            </a:r>
          </a:p>
          <a:p>
            <a:pPr marL="0" indent="0">
              <a:spcAft>
                <a:spcPts val="600"/>
              </a:spcAft>
              <a:buNone/>
            </a:pPr>
            <a:endParaRPr lang="en-US" sz="3600" dirty="0"/>
          </a:p>
        </p:txBody>
      </p:sp>
      <p:sp>
        <p:nvSpPr>
          <p:cNvPr id="5" name="Rectangle 4"/>
          <p:cNvSpPr/>
          <p:nvPr/>
        </p:nvSpPr>
        <p:spPr>
          <a:xfrm>
            <a:off x="5427134" y="6451978"/>
            <a:ext cx="5012267" cy="338554"/>
          </a:xfrm>
          <a:prstGeom prst="rect">
            <a:avLst/>
          </a:prstGeom>
        </p:spPr>
        <p:txBody>
          <a:bodyPr wrap="square">
            <a:spAutoFit/>
          </a:bodyPr>
          <a:lstStyle/>
          <a:p>
            <a:r>
              <a:rPr lang="en-US" sz="1600" dirty="0" err="1"/>
              <a:t>Warshaw</a:t>
            </a:r>
            <a:r>
              <a:rPr lang="en-US" sz="1600" dirty="0"/>
              <a:t>, Lyon, Bland, Phillips, Hooper, 2014</a:t>
            </a:r>
          </a:p>
        </p:txBody>
      </p:sp>
    </p:spTree>
    <p:extLst>
      <p:ext uri="{BB962C8B-B14F-4D97-AF65-F5344CB8AC3E}">
        <p14:creationId xmlns:p14="http://schemas.microsoft.com/office/powerpoint/2010/main" val="1758534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65" y="304800"/>
            <a:ext cx="9634205" cy="792162"/>
          </a:xfrm>
        </p:spPr>
        <p:txBody>
          <a:bodyPr/>
          <a:lstStyle/>
          <a:p>
            <a:r>
              <a:rPr lang="en-US" sz="3200" b="1" dirty="0"/>
              <a:t>Trauma, Parenting and Coercive Control</a:t>
            </a:r>
            <a:endParaRPr lang="en-US" sz="4000" dirty="0"/>
          </a:p>
        </p:txBody>
      </p:sp>
      <p:sp>
        <p:nvSpPr>
          <p:cNvPr id="3" name="Content Placeholder 2"/>
          <p:cNvSpPr>
            <a:spLocks noGrp="1"/>
          </p:cNvSpPr>
          <p:nvPr>
            <p:ph idx="1"/>
          </p:nvPr>
        </p:nvSpPr>
        <p:spPr>
          <a:xfrm>
            <a:off x="357809" y="1524000"/>
            <a:ext cx="10005391" cy="5562600"/>
          </a:xfrm>
        </p:spPr>
        <p:txBody>
          <a:bodyPr/>
          <a:lstStyle/>
          <a:p>
            <a:pPr>
              <a:spcAft>
                <a:spcPts val="1500"/>
              </a:spcAft>
            </a:pPr>
            <a:r>
              <a:rPr lang="en-US" sz="2600" dirty="0"/>
              <a:t>Abusers exert coercive control in many domains</a:t>
            </a:r>
          </a:p>
          <a:p>
            <a:pPr>
              <a:spcAft>
                <a:spcPts val="1500"/>
              </a:spcAft>
            </a:pPr>
            <a:r>
              <a:rPr lang="en-US" sz="2600" dirty="0"/>
              <a:t>Children (and survivors’ concern for their welfare) are often used as tactics of control</a:t>
            </a:r>
          </a:p>
          <a:p>
            <a:pPr>
              <a:spcAft>
                <a:spcPts val="1500"/>
              </a:spcAft>
            </a:pPr>
            <a:r>
              <a:rPr lang="en-US" sz="2600" dirty="0"/>
              <a:t>Abusers also engage in deliberate acts to undermine parenting</a:t>
            </a:r>
          </a:p>
          <a:p>
            <a:pPr>
              <a:spcAft>
                <a:spcPts val="1500"/>
              </a:spcAft>
            </a:pPr>
            <a:r>
              <a:rPr lang="en-US" sz="2600" dirty="0"/>
              <a:t>This type of abuse can be particularly traumatic</a:t>
            </a:r>
          </a:p>
          <a:p>
            <a:pPr>
              <a:spcAft>
                <a:spcPts val="1500"/>
              </a:spcAft>
            </a:pPr>
            <a:r>
              <a:rPr lang="en-US" sz="2600" dirty="0"/>
              <a:t>Holding a survivor’s own needs in mind at the same time we support her as a parent is critical</a:t>
            </a:r>
          </a:p>
          <a:p>
            <a:endParaRPr lang="en-US" dirty="0"/>
          </a:p>
        </p:txBody>
      </p:sp>
    </p:spTree>
    <p:extLst>
      <p:ext uri="{BB962C8B-B14F-4D97-AF65-F5344CB8AC3E}">
        <p14:creationId xmlns:p14="http://schemas.microsoft.com/office/powerpoint/2010/main" val="168540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1DE8240-C631-466C-AD83-9A6C418A5D72}"/>
              </a:ext>
            </a:extLst>
          </p:cNvPr>
          <p:cNvSpPr>
            <a:spLocks noGrp="1" noChangeArrowheads="1"/>
          </p:cNvSpPr>
          <p:nvPr>
            <p:ph type="title"/>
          </p:nvPr>
        </p:nvSpPr>
        <p:spPr>
          <a:xfrm>
            <a:off x="337930" y="274638"/>
            <a:ext cx="8965096" cy="1143000"/>
          </a:xfrm>
        </p:spPr>
        <p:txBody>
          <a:bodyPr>
            <a:normAutofit fontScale="90000"/>
          </a:bodyPr>
          <a:lstStyle/>
          <a:p>
            <a:pPr algn="ctr"/>
            <a:r>
              <a:rPr lang="en-US" altLang="en-US" b="1" dirty="0"/>
              <a:t>Harm Facing Survivors Using Alcohol and Other Drugs</a:t>
            </a:r>
            <a:endParaRPr lang="en-US" altLang="en-US" b="1" baseline="30000" dirty="0">
              <a:solidFill>
                <a:schemeClr val="folHlink"/>
              </a:solidFill>
            </a:endParaRPr>
          </a:p>
        </p:txBody>
      </p:sp>
      <p:sp>
        <p:nvSpPr>
          <p:cNvPr id="35843" name="Rectangle 3">
            <a:extLst>
              <a:ext uri="{FF2B5EF4-FFF2-40B4-BE49-F238E27FC236}">
                <a16:creationId xmlns:a16="http://schemas.microsoft.com/office/drawing/2014/main" id="{3C4D6435-7753-4512-86A4-36FCFFBE4B29}"/>
              </a:ext>
            </a:extLst>
          </p:cNvPr>
          <p:cNvSpPr>
            <a:spLocks noGrp="1" noChangeArrowheads="1"/>
          </p:cNvSpPr>
          <p:nvPr>
            <p:ph idx="1"/>
          </p:nvPr>
        </p:nvSpPr>
        <p:spPr>
          <a:xfrm>
            <a:off x="185530" y="1828800"/>
            <a:ext cx="9872870" cy="4800600"/>
          </a:xfrm>
        </p:spPr>
        <p:txBody>
          <a:bodyPr>
            <a:normAutofit/>
          </a:bodyPr>
          <a:lstStyle/>
          <a:p>
            <a:pPr>
              <a:lnSpc>
                <a:spcPct val="80000"/>
              </a:lnSpc>
            </a:pPr>
            <a:r>
              <a:rPr lang="en-US" altLang="en-US" sz="2800" dirty="0"/>
              <a:t>Impaired cognition may make safety planning more difficult</a:t>
            </a:r>
          </a:p>
          <a:p>
            <a:pPr>
              <a:lnSpc>
                <a:spcPct val="80000"/>
              </a:lnSpc>
            </a:pPr>
            <a:endParaRPr lang="en-US" altLang="en-US" sz="2800" dirty="0"/>
          </a:p>
          <a:p>
            <a:pPr>
              <a:lnSpc>
                <a:spcPct val="80000"/>
              </a:lnSpc>
            </a:pPr>
            <a:r>
              <a:rPr lang="en-US" altLang="en-US" sz="2800" dirty="0"/>
              <a:t>Effects of substance may prevent accurate assessment  of:</a:t>
            </a:r>
          </a:p>
          <a:p>
            <a:pPr lvl="1">
              <a:lnSpc>
                <a:spcPct val="80000"/>
              </a:lnSpc>
            </a:pPr>
            <a:r>
              <a:rPr lang="en-US" altLang="en-US" dirty="0"/>
              <a:t> </a:t>
            </a:r>
            <a:r>
              <a:rPr lang="en-US" altLang="en-US" sz="2400" dirty="0"/>
              <a:t>The level of danger posed by a perpetrator</a:t>
            </a:r>
          </a:p>
          <a:p>
            <a:pPr lvl="1">
              <a:lnSpc>
                <a:spcPct val="80000"/>
              </a:lnSpc>
            </a:pPr>
            <a:r>
              <a:rPr lang="en-US" altLang="en-US" sz="2400" dirty="0"/>
              <a:t> Capacity to defend against physical assaults</a:t>
            </a:r>
          </a:p>
          <a:p>
            <a:pPr lvl="1">
              <a:lnSpc>
                <a:spcPct val="80000"/>
              </a:lnSpc>
            </a:pPr>
            <a:endParaRPr lang="en-US" altLang="en-US" sz="2400" dirty="0"/>
          </a:p>
          <a:p>
            <a:pPr>
              <a:lnSpc>
                <a:spcPct val="80000"/>
              </a:lnSpc>
            </a:pPr>
            <a:r>
              <a:rPr lang="en-US" altLang="en-US" sz="2800" dirty="0"/>
              <a:t>Also, individuals impacted by substances may be reluctant to seek assistance or contact police for fear of arrest, deportation, or referral to a child protection agency</a:t>
            </a:r>
          </a:p>
          <a:p>
            <a:pPr>
              <a:lnSpc>
                <a:spcPct val="80000"/>
              </a:lnSpc>
            </a:pPr>
            <a:endParaRPr lang="en-US" altLang="en-US" sz="2400" dirty="0"/>
          </a:p>
        </p:txBody>
      </p:sp>
    </p:spTree>
    <p:extLst>
      <p:ext uri="{BB962C8B-B14F-4D97-AF65-F5344CB8AC3E}">
        <p14:creationId xmlns:p14="http://schemas.microsoft.com/office/powerpoint/2010/main" val="367667025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CC93385-FE99-4A85-950D-69078504560F}"/>
              </a:ext>
            </a:extLst>
          </p:cNvPr>
          <p:cNvSpPr>
            <a:spLocks noGrp="1"/>
          </p:cNvSpPr>
          <p:nvPr>
            <p:ph type="title"/>
          </p:nvPr>
        </p:nvSpPr>
        <p:spPr>
          <a:xfrm>
            <a:off x="556591" y="274638"/>
            <a:ext cx="8865705" cy="1143000"/>
          </a:xfrm>
        </p:spPr>
        <p:txBody>
          <a:bodyPr>
            <a:normAutofit fontScale="90000"/>
          </a:bodyPr>
          <a:lstStyle/>
          <a:p>
            <a:r>
              <a:rPr lang="en-US" altLang="en-US" b="1" dirty="0"/>
              <a:t>Harm Facing Survivors Using Alcohol and Other Drugs (cont.)</a:t>
            </a:r>
          </a:p>
        </p:txBody>
      </p:sp>
      <p:sp>
        <p:nvSpPr>
          <p:cNvPr id="36867" name="Content Placeholder 2">
            <a:extLst>
              <a:ext uri="{FF2B5EF4-FFF2-40B4-BE49-F238E27FC236}">
                <a16:creationId xmlns:a16="http://schemas.microsoft.com/office/drawing/2014/main" id="{EF175201-088A-4312-A6AB-838C4A835022}"/>
              </a:ext>
            </a:extLst>
          </p:cNvPr>
          <p:cNvSpPr>
            <a:spLocks noGrp="1"/>
          </p:cNvSpPr>
          <p:nvPr>
            <p:ph idx="1"/>
          </p:nvPr>
        </p:nvSpPr>
        <p:spPr>
          <a:xfrm>
            <a:off x="556592" y="1295401"/>
            <a:ext cx="9157252" cy="4830763"/>
          </a:xfrm>
        </p:spPr>
        <p:txBody>
          <a:bodyPr/>
          <a:lstStyle/>
          <a:p>
            <a:pPr>
              <a:lnSpc>
                <a:spcPct val="80000"/>
              </a:lnSpc>
              <a:buFontTx/>
              <a:buNone/>
            </a:pPr>
            <a:endParaRPr lang="en-US" altLang="en-US" dirty="0"/>
          </a:p>
          <a:p>
            <a:pPr>
              <a:lnSpc>
                <a:spcPct val="80000"/>
              </a:lnSpc>
            </a:pPr>
            <a:r>
              <a:rPr lang="en-US" altLang="en-US" sz="2800" dirty="0"/>
              <a:t>Compulsive use/withdrawal symptoms may make it difficult to access shelter, advocacy, or other forms of help</a:t>
            </a:r>
          </a:p>
          <a:p>
            <a:pPr>
              <a:lnSpc>
                <a:spcPct val="80000"/>
              </a:lnSpc>
            </a:pPr>
            <a:endParaRPr lang="en-US" altLang="en-US" sz="2800" dirty="0"/>
          </a:p>
          <a:p>
            <a:pPr>
              <a:lnSpc>
                <a:spcPct val="80000"/>
              </a:lnSpc>
            </a:pPr>
            <a:r>
              <a:rPr lang="en-US" altLang="en-US" sz="2800" dirty="0"/>
              <a:t>A recovering survivor may find the stress of securing safety leads to relapse </a:t>
            </a:r>
          </a:p>
          <a:p>
            <a:pPr>
              <a:lnSpc>
                <a:spcPct val="80000"/>
              </a:lnSpc>
            </a:pPr>
            <a:endParaRPr lang="en-US" altLang="en-US" sz="2800" dirty="0"/>
          </a:p>
          <a:p>
            <a:pPr>
              <a:lnSpc>
                <a:spcPct val="80000"/>
              </a:lnSpc>
            </a:pPr>
            <a:r>
              <a:rPr lang="en-US" altLang="en-US" sz="2800" dirty="0"/>
              <a:t>If the survivor is using or has used in the past, they may not be believed</a:t>
            </a:r>
          </a:p>
          <a:p>
            <a:endParaRPr lang="en-US" altLang="en-US" dirty="0"/>
          </a:p>
        </p:txBody>
      </p:sp>
    </p:spTree>
    <p:extLst>
      <p:ext uri="{BB962C8B-B14F-4D97-AF65-F5344CB8AC3E}">
        <p14:creationId xmlns:p14="http://schemas.microsoft.com/office/powerpoint/2010/main" val="197705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227DD17-B95D-4360-86A1-958CDE533E37}"/>
              </a:ext>
            </a:extLst>
          </p:cNvPr>
          <p:cNvSpPr>
            <a:spLocks noGrp="1" noChangeArrowheads="1"/>
          </p:cNvSpPr>
          <p:nvPr>
            <p:ph type="title" idx="4294967295"/>
          </p:nvPr>
        </p:nvSpPr>
        <p:spPr>
          <a:xfrm>
            <a:off x="0" y="-132521"/>
            <a:ext cx="9356035" cy="1722782"/>
          </a:xfrm>
        </p:spPr>
        <p:txBody>
          <a:bodyPr>
            <a:normAutofit fontScale="90000"/>
          </a:bodyPr>
          <a:lstStyle/>
          <a:p>
            <a:pPr algn="ctr" eaLnBrk="1" hangingPunct="1"/>
            <a:br>
              <a:rPr lang="en-US" altLang="en-US" dirty="0">
                <a:solidFill>
                  <a:schemeClr val="accent2">
                    <a:lumMod val="50000"/>
                  </a:schemeClr>
                </a:solidFill>
                <a:ea typeface="Osaka" charset="-128"/>
              </a:rPr>
            </a:br>
            <a:r>
              <a:rPr lang="en-US" altLang="en-US" b="1" dirty="0">
                <a:solidFill>
                  <a:srgbClr val="00B050"/>
                </a:solidFill>
                <a:ea typeface="Osaka" charset="-128"/>
              </a:rPr>
              <a:t>Coping and Survival: In the Context of Ongoing Domestic Violence AND Trauma</a:t>
            </a:r>
            <a:br>
              <a:rPr lang="en-US" altLang="en-US" sz="3100" dirty="0">
                <a:solidFill>
                  <a:srgbClr val="00B050"/>
                </a:solidFill>
                <a:ea typeface="Osaka" charset="-128"/>
              </a:rPr>
            </a:br>
            <a:endParaRPr lang="en-US" altLang="en-US" sz="3100" dirty="0">
              <a:solidFill>
                <a:srgbClr val="00B050"/>
              </a:solidFill>
              <a:ea typeface="Osaka" charset="-128"/>
            </a:endParaRPr>
          </a:p>
        </p:txBody>
      </p:sp>
      <p:sp>
        <p:nvSpPr>
          <p:cNvPr id="1790979" name="Rectangle 3">
            <a:extLst>
              <a:ext uri="{FF2B5EF4-FFF2-40B4-BE49-F238E27FC236}">
                <a16:creationId xmlns:a16="http://schemas.microsoft.com/office/drawing/2014/main" id="{13BEEDF3-ECE4-4C22-98D6-D8FA635C8957}"/>
              </a:ext>
            </a:extLst>
          </p:cNvPr>
          <p:cNvSpPr>
            <a:spLocks noGrp="1" noChangeArrowheads="1"/>
          </p:cNvSpPr>
          <p:nvPr>
            <p:ph idx="4294967295"/>
          </p:nvPr>
        </p:nvSpPr>
        <p:spPr>
          <a:xfrm>
            <a:off x="343574" y="1457739"/>
            <a:ext cx="9214556" cy="4737652"/>
          </a:xfrm>
        </p:spPr>
        <p:txBody>
          <a:bodyPr>
            <a:normAutofit fontScale="25000" lnSpcReduction="20000"/>
          </a:bodyPr>
          <a:lstStyle/>
          <a:p>
            <a:pPr eaLnBrk="1" hangingPunct="1">
              <a:lnSpc>
                <a:spcPct val="80000"/>
              </a:lnSpc>
              <a:buFontTx/>
              <a:buNone/>
              <a:defRPr/>
            </a:pPr>
            <a:endParaRPr lang="en-US" altLang="en-US" sz="8000" b="1" dirty="0">
              <a:effectLst>
                <a:outerShdw blurRad="38100" dist="38100" dir="2700000" algn="tl">
                  <a:srgbClr val="C0C0C0"/>
                </a:outerShdw>
              </a:effectLst>
              <a:cs typeface="Calibri" panose="020F0502020204030204" pitchFamily="34" charset="0"/>
            </a:endParaRPr>
          </a:p>
          <a:p>
            <a:pPr eaLnBrk="1" hangingPunct="1">
              <a:lnSpc>
                <a:spcPct val="80000"/>
              </a:lnSpc>
              <a:spcAft>
                <a:spcPct val="15000"/>
              </a:spcAft>
              <a:buClr>
                <a:srgbClr val="DD5D23"/>
              </a:buClr>
              <a:defRPr/>
            </a:pPr>
            <a:r>
              <a:rPr lang="en-US" altLang="en-US" sz="8000" b="1" dirty="0">
                <a:solidFill>
                  <a:schemeClr val="tx1"/>
                </a:solidFill>
                <a:cs typeface="Calibri" panose="020F0502020204030204" pitchFamily="34" charset="0"/>
              </a:rPr>
              <a:t>Attempts to stop the abuse</a:t>
            </a:r>
          </a:p>
          <a:p>
            <a:pPr lvl="1" eaLnBrk="1" hangingPunct="1">
              <a:lnSpc>
                <a:spcPct val="80000"/>
              </a:lnSpc>
              <a:spcAft>
                <a:spcPct val="15000"/>
              </a:spcAft>
              <a:buClr>
                <a:srgbClr val="DD5D23"/>
              </a:buClr>
              <a:buSzPct val="80000"/>
              <a:defRPr/>
            </a:pPr>
            <a:r>
              <a:rPr lang="en-US" altLang="en-US" sz="8000" dirty="0">
                <a:solidFill>
                  <a:schemeClr val="tx1"/>
                </a:solidFill>
                <a:cs typeface="Calibri" panose="020F0502020204030204" pitchFamily="34" charset="0"/>
              </a:rPr>
              <a:t>Reach out for help</a:t>
            </a:r>
          </a:p>
          <a:p>
            <a:pPr lvl="1" eaLnBrk="1" hangingPunct="1">
              <a:lnSpc>
                <a:spcPct val="80000"/>
              </a:lnSpc>
              <a:spcAft>
                <a:spcPct val="15000"/>
              </a:spcAft>
              <a:buClr>
                <a:srgbClr val="DD5D23"/>
              </a:buClr>
              <a:buSzPct val="80000"/>
              <a:defRPr/>
            </a:pPr>
            <a:r>
              <a:rPr lang="en-US" altLang="en-US" sz="8000" dirty="0">
                <a:solidFill>
                  <a:schemeClr val="tx1"/>
                </a:solidFill>
                <a:cs typeface="Calibri" panose="020F0502020204030204" pitchFamily="34" charset="0"/>
              </a:rPr>
              <a:t>Trying to improve the relationship</a:t>
            </a:r>
          </a:p>
          <a:p>
            <a:pPr lvl="1" eaLnBrk="1" hangingPunct="1">
              <a:lnSpc>
                <a:spcPct val="80000"/>
              </a:lnSpc>
              <a:spcAft>
                <a:spcPct val="15000"/>
              </a:spcAft>
              <a:buClr>
                <a:srgbClr val="DD5D23"/>
              </a:buClr>
              <a:buSzPct val="80000"/>
              <a:defRPr/>
            </a:pPr>
            <a:r>
              <a:rPr lang="en-US" altLang="en-US" sz="8000" dirty="0">
                <a:solidFill>
                  <a:schemeClr val="tx1"/>
                </a:solidFill>
                <a:cs typeface="Calibri" panose="020F0502020204030204" pitchFamily="34" charset="0"/>
              </a:rPr>
              <a:t>Appear ‘passive’ and compliant</a:t>
            </a:r>
          </a:p>
          <a:p>
            <a:pPr lvl="1" eaLnBrk="1" hangingPunct="1">
              <a:lnSpc>
                <a:spcPct val="80000"/>
              </a:lnSpc>
              <a:spcAft>
                <a:spcPct val="15000"/>
              </a:spcAft>
              <a:buClr>
                <a:srgbClr val="DD5D23"/>
              </a:buClr>
              <a:buSzPct val="80000"/>
              <a:defRPr/>
            </a:pPr>
            <a:r>
              <a:rPr lang="en-US" altLang="en-US" sz="8000" dirty="0">
                <a:solidFill>
                  <a:schemeClr val="tx1"/>
                </a:solidFill>
                <a:cs typeface="Calibri" panose="020F0502020204030204" pitchFamily="34" charset="0"/>
              </a:rPr>
              <a:t>Reasoning with, trying to placate</a:t>
            </a:r>
          </a:p>
          <a:p>
            <a:pPr eaLnBrk="1" hangingPunct="1">
              <a:lnSpc>
                <a:spcPct val="80000"/>
              </a:lnSpc>
              <a:spcAft>
                <a:spcPct val="15000"/>
              </a:spcAft>
              <a:buClr>
                <a:srgbClr val="DD5D23"/>
              </a:buClr>
              <a:defRPr/>
            </a:pPr>
            <a:r>
              <a:rPr lang="en-US" altLang="en-US" sz="8000" b="1" dirty="0">
                <a:solidFill>
                  <a:schemeClr val="tx1"/>
                </a:solidFill>
                <a:cs typeface="Calibri" panose="020F0502020204030204" pitchFamily="34" charset="0"/>
              </a:rPr>
              <a:t>Attempts to manage the impact</a:t>
            </a:r>
          </a:p>
          <a:p>
            <a:pPr lvl="1" eaLnBrk="1" hangingPunct="1">
              <a:lnSpc>
                <a:spcPct val="80000"/>
              </a:lnSpc>
              <a:spcAft>
                <a:spcPct val="15000"/>
              </a:spcAft>
              <a:buClr>
                <a:srgbClr val="DD5D23"/>
              </a:buClr>
              <a:buSzPct val="80000"/>
              <a:defRPr/>
            </a:pPr>
            <a:r>
              <a:rPr lang="en-US" altLang="en-US" sz="8000" dirty="0">
                <a:solidFill>
                  <a:schemeClr val="tx1"/>
                </a:solidFill>
                <a:cs typeface="Calibri" panose="020F0502020204030204" pitchFamily="34" charset="0"/>
              </a:rPr>
              <a:t>Dissociation, denial</a:t>
            </a:r>
          </a:p>
          <a:p>
            <a:pPr lvl="1" eaLnBrk="1" hangingPunct="1">
              <a:lnSpc>
                <a:spcPct val="80000"/>
              </a:lnSpc>
              <a:spcAft>
                <a:spcPct val="15000"/>
              </a:spcAft>
              <a:buClr>
                <a:srgbClr val="DD5D23"/>
              </a:buClr>
              <a:buSzPct val="80000"/>
              <a:defRPr/>
            </a:pPr>
            <a:r>
              <a:rPr lang="en-US" altLang="en-US" sz="8000" dirty="0">
                <a:solidFill>
                  <a:schemeClr val="tx1"/>
                </a:solidFill>
                <a:cs typeface="Calibri" panose="020F0502020204030204" pitchFamily="34" charset="0"/>
              </a:rPr>
              <a:t>Avoidance</a:t>
            </a:r>
          </a:p>
          <a:p>
            <a:pPr lvl="1" eaLnBrk="1" hangingPunct="1">
              <a:lnSpc>
                <a:spcPct val="80000"/>
              </a:lnSpc>
              <a:spcAft>
                <a:spcPct val="15000"/>
              </a:spcAft>
              <a:buClr>
                <a:srgbClr val="DD5D23"/>
              </a:buClr>
              <a:buSzPct val="80000"/>
              <a:defRPr/>
            </a:pPr>
            <a:r>
              <a:rPr lang="en-US" altLang="en-US" sz="8000" dirty="0">
                <a:solidFill>
                  <a:schemeClr val="tx1"/>
                </a:solidFill>
                <a:cs typeface="Calibri" panose="020F0502020204030204" pitchFamily="34" charset="0"/>
              </a:rPr>
              <a:t>Self-medication</a:t>
            </a:r>
          </a:p>
          <a:p>
            <a:pPr lvl="1" eaLnBrk="1" hangingPunct="1">
              <a:lnSpc>
                <a:spcPct val="80000"/>
              </a:lnSpc>
              <a:spcAft>
                <a:spcPct val="15000"/>
              </a:spcAft>
              <a:buClr>
                <a:srgbClr val="DD5D23"/>
              </a:buClr>
              <a:buSzPct val="80000"/>
              <a:defRPr/>
            </a:pPr>
            <a:r>
              <a:rPr lang="en-US" altLang="en-US" sz="8000" dirty="0">
                <a:solidFill>
                  <a:schemeClr val="tx1"/>
                </a:solidFill>
                <a:cs typeface="Calibri" panose="020F0502020204030204" pitchFamily="34" charset="0"/>
              </a:rPr>
              <a:t>Self-injury</a:t>
            </a:r>
          </a:p>
          <a:p>
            <a:pPr eaLnBrk="1" hangingPunct="1">
              <a:lnSpc>
                <a:spcPct val="80000"/>
              </a:lnSpc>
              <a:spcAft>
                <a:spcPct val="15000"/>
              </a:spcAft>
              <a:buClr>
                <a:srgbClr val="DD5D23"/>
              </a:buClr>
              <a:defRPr/>
            </a:pPr>
            <a:r>
              <a:rPr lang="en-US" altLang="en-US" sz="8000" b="1" dirty="0">
                <a:solidFill>
                  <a:schemeClr val="tx1"/>
                </a:solidFill>
                <a:cs typeface="Calibri" panose="020F0502020204030204" pitchFamily="34" charset="0"/>
              </a:rPr>
              <a:t>Attempts to escape	</a:t>
            </a:r>
          </a:p>
          <a:p>
            <a:pPr lvl="1" eaLnBrk="1" hangingPunct="1">
              <a:lnSpc>
                <a:spcPct val="80000"/>
              </a:lnSpc>
              <a:spcAft>
                <a:spcPct val="15000"/>
              </a:spcAft>
              <a:buClr>
                <a:srgbClr val="DD5D23"/>
              </a:buClr>
              <a:buSzPct val="80000"/>
              <a:defRPr/>
            </a:pPr>
            <a:r>
              <a:rPr lang="en-US" altLang="en-US" sz="8000" dirty="0">
                <a:solidFill>
                  <a:schemeClr val="tx1"/>
                </a:solidFill>
                <a:cs typeface="Calibri" panose="020F0502020204030204" pitchFamily="34" charset="0"/>
              </a:rPr>
              <a:t>Suicide </a:t>
            </a:r>
          </a:p>
          <a:p>
            <a:pPr lvl="1" eaLnBrk="1" hangingPunct="1">
              <a:lnSpc>
                <a:spcPct val="80000"/>
              </a:lnSpc>
              <a:spcAft>
                <a:spcPct val="15000"/>
              </a:spcAft>
              <a:buClr>
                <a:srgbClr val="DD5D23"/>
              </a:buClr>
              <a:buSzPct val="80000"/>
              <a:defRPr/>
            </a:pPr>
            <a:r>
              <a:rPr lang="en-US" altLang="en-US" sz="8000" dirty="0">
                <a:solidFill>
                  <a:schemeClr val="tx1"/>
                </a:solidFill>
                <a:cs typeface="Calibri" panose="020F0502020204030204" pitchFamily="34" charset="0"/>
              </a:rPr>
              <a:t>Homicide</a:t>
            </a:r>
          </a:p>
          <a:p>
            <a:pPr eaLnBrk="1" hangingPunct="1">
              <a:lnSpc>
                <a:spcPct val="80000"/>
              </a:lnSpc>
              <a:defRPr/>
            </a:pPr>
            <a:endParaRPr lang="en-US" altLang="en-US" sz="2300" dirty="0">
              <a:latin typeface="Century Gothic" panose="020B0502020202020204" pitchFamily="34" charset="0"/>
            </a:endParaRPr>
          </a:p>
        </p:txBody>
      </p:sp>
    </p:spTree>
    <p:extLst>
      <p:ext uri="{BB962C8B-B14F-4D97-AF65-F5344CB8AC3E}">
        <p14:creationId xmlns:p14="http://schemas.microsoft.com/office/powerpoint/2010/main" val="18331554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10793B7-DA43-412C-B022-02C699A0BC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2031" y="1261330"/>
            <a:ext cx="4393925" cy="4335340"/>
          </a:xfrm>
          <a:prstGeom prst="rect">
            <a:avLst/>
          </a:prstGeom>
        </p:spPr>
      </p:pic>
      <p:sp>
        <p:nvSpPr>
          <p:cNvPr id="2" name="Title 1">
            <a:extLst>
              <a:ext uri="{FF2B5EF4-FFF2-40B4-BE49-F238E27FC236}">
                <a16:creationId xmlns:a16="http://schemas.microsoft.com/office/drawing/2014/main" id="{48C73B14-AD3D-43EA-8016-207B3E7AA43A}"/>
              </a:ext>
            </a:extLst>
          </p:cNvPr>
          <p:cNvSpPr>
            <a:spLocks noGrp="1"/>
          </p:cNvSpPr>
          <p:nvPr>
            <p:ph type="title"/>
          </p:nvPr>
        </p:nvSpPr>
        <p:spPr>
          <a:xfrm>
            <a:off x="6094855" y="1261331"/>
            <a:ext cx="3497565" cy="2167669"/>
          </a:xfrm>
        </p:spPr>
        <p:txBody>
          <a:bodyPr vert="horz" lIns="91440" tIns="45720" rIns="91440" bIns="45720" rtlCol="0" anchor="b">
            <a:normAutofit/>
          </a:bodyPr>
          <a:lstStyle/>
          <a:p>
            <a:r>
              <a:rPr lang="en-US" sz="4000" b="1" kern="1200" dirty="0">
                <a:solidFill>
                  <a:schemeClr val="tx1"/>
                </a:solidFill>
                <a:latin typeface="Calibri" panose="020F0502020204030204" pitchFamily="34" charset="0"/>
                <a:cs typeface="Calibri" panose="020F0502020204030204" pitchFamily="34" charset="0"/>
              </a:rPr>
              <a:t>Power and Control</a:t>
            </a:r>
          </a:p>
        </p:txBody>
      </p:sp>
    </p:spTree>
    <p:extLst>
      <p:ext uri="{BB962C8B-B14F-4D97-AF65-F5344CB8AC3E}">
        <p14:creationId xmlns:p14="http://schemas.microsoft.com/office/powerpoint/2010/main" val="40003695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14C17-418C-4B53-AD1E-C7A1715134A6}"/>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r"/>
            <a:r>
              <a:rPr lang="en-US" sz="5400" dirty="0">
                <a:latin typeface="+mj-lt"/>
              </a:rPr>
              <a:t>Case Study Activity</a:t>
            </a:r>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2593320753"/>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B2361C3B-CFF2-4AFC-8077-7518706740DD}"/>
              </a:ext>
            </a:extLst>
          </p:cNvPr>
          <p:cNvSpPr>
            <a:spLocks noGrp="1"/>
          </p:cNvSpPr>
          <p:nvPr>
            <p:ph type="title"/>
          </p:nvPr>
        </p:nvSpPr>
        <p:spPr/>
        <p:txBody>
          <a:bodyPr/>
          <a:lstStyle/>
          <a:p>
            <a:pPr>
              <a:defRPr/>
            </a:pPr>
            <a:r>
              <a:rPr lang="en-US" altLang="en-US"/>
              <a:t>What is being Trauma Informed??</a:t>
            </a:r>
          </a:p>
        </p:txBody>
      </p:sp>
      <p:sp>
        <p:nvSpPr>
          <p:cNvPr id="26627" name="Content Placeholder 2">
            <a:extLst>
              <a:ext uri="{FF2B5EF4-FFF2-40B4-BE49-F238E27FC236}">
                <a16:creationId xmlns:a16="http://schemas.microsoft.com/office/drawing/2014/main" id="{56BE0231-3746-4982-9147-9CE84D2F298A}"/>
              </a:ext>
            </a:extLst>
          </p:cNvPr>
          <p:cNvSpPr>
            <a:spLocks noGrp="1"/>
          </p:cNvSpPr>
          <p:nvPr>
            <p:ph idx="1"/>
          </p:nvPr>
        </p:nvSpPr>
        <p:spPr/>
        <p:txBody>
          <a:bodyPr>
            <a:normAutofit/>
          </a:bodyPr>
          <a:lstStyle/>
          <a:p>
            <a:r>
              <a:rPr lang="en-US" altLang="en-US" sz="2400" dirty="0"/>
              <a:t>“A trauma informed approach is based on the recognition that many behaviors and responses (often seen as symptoms) expressed by survivors and consumers are directly related to traumatic experiences that often cause mental health, substance abuse, and physical health concerns.”</a:t>
            </a:r>
          </a:p>
          <a:p>
            <a:endParaRPr lang="en-US" altLang="en-US" sz="2400" dirty="0"/>
          </a:p>
          <a:p>
            <a:endParaRPr lang="en-US" altLang="en-US" sz="2400" dirty="0"/>
          </a:p>
        </p:txBody>
      </p:sp>
    </p:spTree>
    <p:extLst>
      <p:ext uri="{BB962C8B-B14F-4D97-AF65-F5344CB8AC3E}">
        <p14:creationId xmlns:p14="http://schemas.microsoft.com/office/powerpoint/2010/main" val="2380036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365" y="152400"/>
            <a:ext cx="9813235" cy="1143000"/>
          </a:xfrm>
        </p:spPr>
        <p:txBody>
          <a:bodyPr>
            <a:normAutofit/>
          </a:bodyPr>
          <a:lstStyle/>
          <a:p>
            <a:r>
              <a:rPr lang="en-US" b="1" dirty="0"/>
              <a:t>How Does a Trauma-Informed Approach Help?</a:t>
            </a:r>
          </a:p>
        </p:txBody>
      </p:sp>
      <p:sp>
        <p:nvSpPr>
          <p:cNvPr id="3" name="Content Placeholder 2"/>
          <p:cNvSpPr>
            <a:spLocks noGrp="1"/>
          </p:cNvSpPr>
          <p:nvPr>
            <p:ph idx="1"/>
          </p:nvPr>
        </p:nvSpPr>
        <p:spPr>
          <a:xfrm>
            <a:off x="437322" y="1752601"/>
            <a:ext cx="9925878" cy="4906963"/>
          </a:xfrm>
        </p:spPr>
        <p:txBody>
          <a:bodyPr/>
          <a:lstStyle/>
          <a:p>
            <a:pPr>
              <a:lnSpc>
                <a:spcPct val="90000"/>
              </a:lnSpc>
              <a:spcAft>
                <a:spcPts val="600"/>
              </a:spcAft>
              <a:buClr>
                <a:srgbClr val="CC6600"/>
              </a:buClr>
            </a:pPr>
            <a:r>
              <a:rPr lang="en-US" sz="2800" dirty="0">
                <a:latin typeface="Arial" charset="0"/>
                <a:ea typeface="ＭＳ Ｐゴシック" charset="0"/>
              </a:rPr>
              <a:t>Normalizes human responses to trauma </a:t>
            </a:r>
          </a:p>
          <a:p>
            <a:pPr>
              <a:lnSpc>
                <a:spcPct val="90000"/>
              </a:lnSpc>
              <a:spcAft>
                <a:spcPts val="600"/>
              </a:spcAft>
              <a:buClr>
                <a:srgbClr val="CC6600"/>
              </a:buClr>
            </a:pPr>
            <a:r>
              <a:rPr lang="en-US" sz="2800" dirty="0">
                <a:latin typeface="Arial" charset="0"/>
                <a:ea typeface="ＭＳ Ｐゴシック" charset="0"/>
              </a:rPr>
              <a:t>Shifts our understanding of symptoms from</a:t>
            </a:r>
          </a:p>
          <a:p>
            <a:pPr marL="457136" lvl="1" indent="0">
              <a:spcAft>
                <a:spcPts val="600"/>
              </a:spcAft>
              <a:buNone/>
              <a:defRPr/>
            </a:pPr>
            <a:r>
              <a:rPr lang="en-US" sz="2400" b="1" dirty="0"/>
              <a:t>What’</a:t>
            </a:r>
            <a:r>
              <a:rPr lang="en-US" altLang="ja-JP" sz="2400" b="1" dirty="0"/>
              <a:t>s </a:t>
            </a:r>
            <a:r>
              <a:rPr lang="en-US" altLang="ja-JP" sz="2400" b="1" i="1" dirty="0"/>
              <a:t>wrong</a:t>
            </a:r>
            <a:r>
              <a:rPr lang="en-US" altLang="ja-JP" sz="2400" b="1" dirty="0"/>
              <a:t> with you? </a:t>
            </a:r>
            <a:r>
              <a:rPr lang="en-US" altLang="ja-JP" sz="2400" b="1" dirty="0">
                <a:solidFill>
                  <a:schemeClr val="accent5">
                    <a:lumMod val="50000"/>
                  </a:schemeClr>
                </a:solidFill>
              </a:rPr>
              <a:t>TO</a:t>
            </a:r>
            <a:r>
              <a:rPr lang="en-US" altLang="ja-JP" sz="2400" b="1" dirty="0">
                <a:solidFill>
                  <a:srgbClr val="3C8C93"/>
                </a:solidFill>
              </a:rPr>
              <a:t> </a:t>
            </a:r>
          </a:p>
          <a:p>
            <a:pPr marL="457136" lvl="1" indent="0">
              <a:spcAft>
                <a:spcPts val="600"/>
              </a:spcAft>
              <a:buNone/>
              <a:defRPr/>
            </a:pPr>
            <a:r>
              <a:rPr lang="en-US" altLang="ja-JP" sz="2400" b="1" dirty="0">
                <a:solidFill>
                  <a:srgbClr val="3C8C93"/>
                </a:solidFill>
              </a:rPr>
              <a:t>			</a:t>
            </a:r>
            <a:r>
              <a:rPr lang="en-US" altLang="ja-JP" sz="2400" b="1" dirty="0"/>
              <a:t>What </a:t>
            </a:r>
            <a:r>
              <a:rPr lang="en-US" altLang="ja-JP" sz="2400" b="1" i="1" dirty="0"/>
              <a:t>happened</a:t>
            </a:r>
            <a:r>
              <a:rPr lang="en-US" altLang="ja-JP" sz="2400" b="1" dirty="0"/>
              <a:t> to you? </a:t>
            </a:r>
          </a:p>
          <a:p>
            <a:pPr>
              <a:spcAft>
                <a:spcPts val="600"/>
              </a:spcAft>
              <a:buClr>
                <a:srgbClr val="CC6600"/>
              </a:buClr>
              <a:defRPr/>
            </a:pPr>
            <a:r>
              <a:rPr lang="en-US" sz="2800" dirty="0">
                <a:solidFill>
                  <a:srgbClr val="000000"/>
                </a:solidFill>
                <a:latin typeface="Arial" charset="0"/>
                <a:ea typeface="ＭＳ Ｐゴシック" charset="0"/>
              </a:rPr>
              <a:t>Recognizes symptoms as survival strategies</a:t>
            </a:r>
          </a:p>
          <a:p>
            <a:pPr>
              <a:spcAft>
                <a:spcPts val="600"/>
              </a:spcAft>
              <a:buClr>
                <a:srgbClr val="CC6600"/>
              </a:buClr>
              <a:defRPr/>
            </a:pPr>
            <a:r>
              <a:rPr lang="en-US" sz="2800" dirty="0">
                <a:solidFill>
                  <a:srgbClr val="000000"/>
                </a:solidFill>
                <a:latin typeface="Arial" charset="0"/>
                <a:ea typeface="ＭＳ Ｐゴシック" charset="0"/>
              </a:rPr>
              <a:t>Recognizes the importance of understanding the meaning people make of their experiences</a:t>
            </a:r>
          </a:p>
          <a:p>
            <a:endParaRPr lang="en-US" sz="3600" dirty="0"/>
          </a:p>
        </p:txBody>
      </p:sp>
    </p:spTree>
    <p:extLst>
      <p:ext uri="{BB962C8B-B14F-4D97-AF65-F5344CB8AC3E}">
        <p14:creationId xmlns:p14="http://schemas.microsoft.com/office/powerpoint/2010/main" val="3835659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69C-4143-4DAE-AEDC-0CE6264B22FA}"/>
              </a:ext>
            </a:extLst>
          </p:cNvPr>
          <p:cNvSpPr>
            <a:spLocks noGrp="1"/>
          </p:cNvSpPr>
          <p:nvPr>
            <p:ph type="title"/>
          </p:nvPr>
        </p:nvSpPr>
        <p:spPr>
          <a:xfrm>
            <a:off x="817418" y="152400"/>
            <a:ext cx="8409709" cy="1143000"/>
          </a:xfrm>
        </p:spPr>
        <p:txBody>
          <a:bodyPr>
            <a:noAutofit/>
          </a:bodyPr>
          <a:lstStyle/>
          <a:p>
            <a:pPr algn="ctr" eaLnBrk="1" hangingPunct="1">
              <a:defRPr/>
            </a:pPr>
            <a:r>
              <a:rPr lang="en-US" dirty="0">
                <a:solidFill>
                  <a:srgbClr val="00B050"/>
                </a:solidFill>
                <a:cs typeface="Times New Roman" panose="02020603050405020304" pitchFamily="18" charset="0"/>
              </a:rPr>
              <a:t>Incorporate a </a:t>
            </a:r>
            <a:br>
              <a:rPr lang="en-US" dirty="0">
                <a:solidFill>
                  <a:srgbClr val="00B050"/>
                </a:solidFill>
                <a:cs typeface="Times New Roman" panose="02020603050405020304" pitchFamily="18" charset="0"/>
              </a:rPr>
            </a:br>
            <a:r>
              <a:rPr lang="en-US" dirty="0">
                <a:solidFill>
                  <a:srgbClr val="00B050"/>
                </a:solidFill>
                <a:cs typeface="Times New Roman" panose="02020603050405020304" pitchFamily="18" charset="0"/>
              </a:rPr>
              <a:t>Trauma-Informed Approach</a:t>
            </a:r>
          </a:p>
        </p:txBody>
      </p:sp>
      <p:sp>
        <p:nvSpPr>
          <p:cNvPr id="3" name="Content Placeholder 2">
            <a:extLst>
              <a:ext uri="{FF2B5EF4-FFF2-40B4-BE49-F238E27FC236}">
                <a16:creationId xmlns:a16="http://schemas.microsoft.com/office/drawing/2014/main" id="{A42EA4EE-78B1-4A2E-8725-9D722EC49457}"/>
              </a:ext>
            </a:extLst>
          </p:cNvPr>
          <p:cNvSpPr>
            <a:spLocks noGrp="1"/>
          </p:cNvSpPr>
          <p:nvPr>
            <p:ph idx="1"/>
          </p:nvPr>
        </p:nvSpPr>
        <p:spPr>
          <a:xfrm>
            <a:off x="124178" y="2080590"/>
            <a:ext cx="10010422" cy="4213847"/>
          </a:xfrm>
        </p:spPr>
        <p:txBody>
          <a:bodyPr>
            <a:normAutofit/>
          </a:bodyPr>
          <a:lstStyle/>
          <a:p>
            <a:pPr>
              <a:spcAft>
                <a:spcPts val="600"/>
              </a:spcAft>
              <a:buFont typeface="Wingdings" charset="0"/>
              <a:buChar char="§"/>
              <a:defRPr/>
            </a:pPr>
            <a:r>
              <a:rPr lang="en-US" sz="2400" dirty="0">
                <a:solidFill>
                  <a:schemeClr val="tx1"/>
                </a:solidFill>
                <a:latin typeface="Calibri" panose="020F0502020204030204" pitchFamily="34" charset="0"/>
                <a:cs typeface="Calibri" panose="020F0502020204030204" pitchFamily="34" charset="0"/>
              </a:rPr>
              <a:t>Understanding the pervasiveness and impact of trauma </a:t>
            </a:r>
          </a:p>
          <a:p>
            <a:pPr>
              <a:spcAft>
                <a:spcPts val="600"/>
              </a:spcAft>
              <a:buFont typeface="Wingdings" charset="0"/>
              <a:buChar char="§"/>
              <a:defRPr/>
            </a:pPr>
            <a:r>
              <a:rPr lang="en-US" sz="2400" dirty="0">
                <a:solidFill>
                  <a:schemeClr val="tx1"/>
                </a:solidFill>
                <a:latin typeface="Calibri" panose="020F0502020204030204" pitchFamily="34" charset="0"/>
                <a:cs typeface="Calibri" panose="020F0502020204030204" pitchFamily="34" charset="0"/>
              </a:rPr>
              <a:t>Mitigating and transforming those effects</a:t>
            </a:r>
          </a:p>
          <a:p>
            <a:pPr lvl="1">
              <a:spcAft>
                <a:spcPts val="600"/>
              </a:spcAft>
              <a:buFont typeface="Arial"/>
              <a:buChar char="•"/>
              <a:defRPr/>
            </a:pPr>
            <a:r>
              <a:rPr lang="en-US" sz="2400" dirty="0">
                <a:solidFill>
                  <a:schemeClr val="tx1"/>
                </a:solidFill>
                <a:latin typeface="Calibri" panose="020F0502020204030204" pitchFamily="34" charset="0"/>
                <a:cs typeface="Calibri" panose="020F0502020204030204" pitchFamily="34" charset="0"/>
              </a:rPr>
              <a:t>Minimizing retraumatization</a:t>
            </a:r>
          </a:p>
          <a:p>
            <a:pPr lvl="1">
              <a:spcAft>
                <a:spcPts val="600"/>
              </a:spcAft>
              <a:buFont typeface="Arial"/>
              <a:buChar char="•"/>
              <a:defRPr/>
            </a:pPr>
            <a:r>
              <a:rPr lang="en-US" sz="2400" dirty="0">
                <a:solidFill>
                  <a:schemeClr val="tx1"/>
                </a:solidFill>
                <a:latin typeface="Calibri" panose="020F0502020204030204" pitchFamily="34" charset="0"/>
                <a:cs typeface="Calibri" panose="020F0502020204030204" pitchFamily="34" charset="0"/>
              </a:rPr>
              <a:t>Supporting healing, resilience, and well-being</a:t>
            </a:r>
          </a:p>
          <a:p>
            <a:pPr>
              <a:spcAft>
                <a:spcPts val="600"/>
              </a:spcAft>
              <a:buFont typeface="Wingdings" charset="0"/>
              <a:buChar char="§"/>
              <a:defRPr/>
            </a:pPr>
            <a:r>
              <a:rPr lang="en-US" sz="2400" dirty="0">
                <a:solidFill>
                  <a:schemeClr val="tx1"/>
                </a:solidFill>
                <a:latin typeface="Calibri" panose="020F0502020204030204" pitchFamily="34" charset="0"/>
                <a:cs typeface="Calibri" panose="020F0502020204030204" pitchFamily="34" charset="0"/>
              </a:rPr>
              <a:t>Embodying in our lives and our work the world we want to create</a:t>
            </a:r>
          </a:p>
          <a:p>
            <a:pPr eaLnBrk="1" hangingPunct="1">
              <a:buFont typeface="Wingdings" charset="0"/>
              <a:buChar char="§"/>
              <a:defRPr/>
            </a:pPr>
            <a:endParaRPr lang="en-US" sz="2800" dirty="0"/>
          </a:p>
        </p:txBody>
      </p:sp>
    </p:spTree>
    <p:extLst>
      <p:ext uri="{BB962C8B-B14F-4D97-AF65-F5344CB8AC3E}">
        <p14:creationId xmlns:p14="http://schemas.microsoft.com/office/powerpoint/2010/main" val="13303708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picture containing object, light&#10;&#10;Description generated with high confidence">
            <a:extLst>
              <a:ext uri="{FF2B5EF4-FFF2-40B4-BE49-F238E27FC236}">
                <a16:creationId xmlns:a16="http://schemas.microsoft.com/office/drawing/2014/main" id="{CF6F1DED-9D4C-458C-A537-66C98C60A367}"/>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824" r="4310"/>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0A05CF6-B66D-40DD-9D06-F58D3FF1D1AF}"/>
              </a:ext>
            </a:extLst>
          </p:cNvPr>
          <p:cNvSpPr>
            <a:spLocks noGrp="1"/>
          </p:cNvSpPr>
          <p:nvPr>
            <p:ph type="title"/>
          </p:nvPr>
        </p:nvSpPr>
        <p:spPr>
          <a:xfrm>
            <a:off x="668867" y="1678666"/>
            <a:ext cx="4592246" cy="2369093"/>
          </a:xfrm>
        </p:spPr>
        <p:txBody>
          <a:bodyPr vert="horz" lIns="91440" tIns="45720" rIns="91440" bIns="45720" rtlCol="0" anchor="b">
            <a:normAutofit/>
          </a:bodyPr>
          <a:lstStyle/>
          <a:p>
            <a:pPr algn="r"/>
            <a:r>
              <a:rPr lang="en-US" sz="4800" dirty="0">
                <a:latin typeface="+mj-lt"/>
              </a:rPr>
              <a:t>System Trauma</a:t>
            </a: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C6C06C81-1AC9-4DE6-B474-EFF576B37A80}"/>
              </a:ext>
            </a:extLst>
          </p:cNvPr>
          <p:cNvSpPr txBox="1"/>
          <p:nvPr/>
        </p:nvSpPr>
        <p:spPr>
          <a:xfrm>
            <a:off x="9521077" y="6657945"/>
            <a:ext cx="267092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unatizaytu.blogspot.com/2012/09/diseno-de-proyectos-i-aclarando.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9296637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0857E-9DB0-49D4-8711-B0A95FDD23A3}"/>
              </a:ext>
            </a:extLst>
          </p:cNvPr>
          <p:cNvSpPr>
            <a:spLocks noGrp="1"/>
          </p:cNvSpPr>
          <p:nvPr>
            <p:ph type="title"/>
          </p:nvPr>
        </p:nvSpPr>
        <p:spPr/>
        <p:txBody>
          <a:bodyPr/>
          <a:lstStyle/>
          <a:p>
            <a:pPr algn="ctr"/>
            <a:r>
              <a:rPr lang="en-US" dirty="0"/>
              <a:t>The Trauma of a System</a:t>
            </a:r>
          </a:p>
        </p:txBody>
      </p:sp>
      <p:sp>
        <p:nvSpPr>
          <p:cNvPr id="3" name="Content Placeholder 2">
            <a:extLst>
              <a:ext uri="{FF2B5EF4-FFF2-40B4-BE49-F238E27FC236}">
                <a16:creationId xmlns:a16="http://schemas.microsoft.com/office/drawing/2014/main" id="{8999A8E4-F694-4342-B689-0B3DEE4E13B8}"/>
              </a:ext>
            </a:extLst>
          </p:cNvPr>
          <p:cNvSpPr>
            <a:spLocks noGrp="1"/>
          </p:cNvSpPr>
          <p:nvPr>
            <p:ph idx="1"/>
          </p:nvPr>
        </p:nvSpPr>
        <p:spPr/>
        <p:txBody>
          <a:bodyPr>
            <a:normAutofit lnSpcReduction="10000"/>
          </a:bodyPr>
          <a:lstStyle/>
          <a:p>
            <a:r>
              <a:rPr lang="en-US" sz="2400" dirty="0"/>
              <a:t>Repeating the story over and over</a:t>
            </a:r>
          </a:p>
          <a:p>
            <a:r>
              <a:rPr lang="en-US" sz="2400" dirty="0"/>
              <a:t>Not being believed</a:t>
            </a:r>
          </a:p>
          <a:p>
            <a:r>
              <a:rPr lang="en-US" sz="2400" dirty="0"/>
              <a:t>Being blamed</a:t>
            </a:r>
          </a:p>
          <a:p>
            <a:r>
              <a:rPr lang="en-US" sz="2400" dirty="0"/>
              <a:t>Losing custody of children</a:t>
            </a:r>
          </a:p>
          <a:p>
            <a:r>
              <a:rPr lang="en-US" sz="2400" dirty="0"/>
              <a:t>Batterer not being held accountable by the legal system</a:t>
            </a:r>
          </a:p>
          <a:p>
            <a:r>
              <a:rPr lang="en-US" sz="2400" dirty="0"/>
              <a:t>Stigma</a:t>
            </a:r>
          </a:p>
          <a:p>
            <a:r>
              <a:rPr lang="en-US" sz="2400" dirty="0"/>
              <a:t>Words</a:t>
            </a:r>
          </a:p>
          <a:p>
            <a:r>
              <a:rPr lang="en-US" sz="2400" dirty="0"/>
              <a:t>Drug Screening</a:t>
            </a:r>
          </a:p>
          <a:p>
            <a:pPr marL="0" indent="0">
              <a:buNone/>
            </a:pPr>
            <a:endParaRPr lang="en-US" dirty="0"/>
          </a:p>
        </p:txBody>
      </p:sp>
    </p:spTree>
    <p:extLst>
      <p:ext uri="{BB962C8B-B14F-4D97-AF65-F5344CB8AC3E}">
        <p14:creationId xmlns:p14="http://schemas.microsoft.com/office/powerpoint/2010/main" val="2787858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F64F0F5E-0113-4CD4-9FB3-C92130004BE4}"/>
              </a:ext>
            </a:extLst>
          </p:cNvPr>
          <p:cNvSpPr>
            <a:spLocks noGrp="1"/>
          </p:cNvSpPr>
          <p:nvPr>
            <p:ph type="title"/>
          </p:nvPr>
        </p:nvSpPr>
        <p:spPr/>
        <p:txBody>
          <a:bodyPr/>
          <a:lstStyle/>
          <a:p>
            <a:pPr>
              <a:defRPr/>
            </a:pPr>
            <a:r>
              <a:rPr lang="en-US" altLang="en-US"/>
              <a:t>Conclusions:</a:t>
            </a:r>
          </a:p>
        </p:txBody>
      </p:sp>
      <p:sp>
        <p:nvSpPr>
          <p:cNvPr id="31747" name="Content Placeholder 2">
            <a:extLst>
              <a:ext uri="{FF2B5EF4-FFF2-40B4-BE49-F238E27FC236}">
                <a16:creationId xmlns:a16="http://schemas.microsoft.com/office/drawing/2014/main" id="{34575BC6-93EE-470E-A8E5-180950CFA8A9}"/>
              </a:ext>
            </a:extLst>
          </p:cNvPr>
          <p:cNvSpPr>
            <a:spLocks noGrp="1"/>
          </p:cNvSpPr>
          <p:nvPr>
            <p:ph idx="1"/>
          </p:nvPr>
        </p:nvSpPr>
        <p:spPr>
          <a:xfrm>
            <a:off x="583096" y="1524001"/>
            <a:ext cx="9018104" cy="4525963"/>
          </a:xfrm>
        </p:spPr>
        <p:txBody>
          <a:bodyPr>
            <a:noAutofit/>
          </a:bodyPr>
          <a:lstStyle/>
          <a:p>
            <a:r>
              <a:rPr lang="en-US" altLang="en-US" sz="2800" dirty="0"/>
              <a:t>you are in the unique position to CHANGE BRAINS!!</a:t>
            </a:r>
          </a:p>
          <a:p>
            <a:pPr lvl="1">
              <a:buFont typeface="Arial" panose="020B0604020202020204" pitchFamily="34" charset="0"/>
              <a:buChar char="–"/>
            </a:pPr>
            <a:r>
              <a:rPr lang="en-US" altLang="en-US" sz="2800" dirty="0"/>
              <a:t>Your trauma-informed interactions help heal the caregiver and offer an opportunity for children to increase experiences of safety so that their brains can go about the business of thinking and learning.  </a:t>
            </a:r>
          </a:p>
          <a:p>
            <a:pPr lvl="1">
              <a:buFont typeface="Arial" panose="020B0604020202020204" pitchFamily="34" charset="0"/>
              <a:buChar char="–"/>
            </a:pPr>
            <a:r>
              <a:rPr lang="en-US" altLang="en-US" sz="2800" dirty="0"/>
              <a:t>This builds </a:t>
            </a:r>
            <a:r>
              <a:rPr lang="en-US" altLang="en-US" sz="2800" b="1" dirty="0"/>
              <a:t>RESILIENCE</a:t>
            </a:r>
            <a:r>
              <a:rPr lang="en-US" altLang="en-US" sz="2800" dirty="0"/>
              <a:t> for both caregiver and child- stress and danger may happen, but positive adaptation and coping can, too.</a:t>
            </a:r>
          </a:p>
        </p:txBody>
      </p:sp>
      <p:sp>
        <p:nvSpPr>
          <p:cNvPr id="31748" name="Rectangle 3">
            <a:extLst>
              <a:ext uri="{FF2B5EF4-FFF2-40B4-BE49-F238E27FC236}">
                <a16:creationId xmlns:a16="http://schemas.microsoft.com/office/drawing/2014/main" id="{CAAC88E9-8715-4013-AE2C-B56AC0C5F900}"/>
              </a:ext>
            </a:extLst>
          </p:cNvPr>
          <p:cNvSpPr>
            <a:spLocks noChangeArrowheads="1"/>
          </p:cNvSpPr>
          <p:nvPr/>
        </p:nvSpPr>
        <p:spPr bwMode="auto">
          <a:xfrm rot="4909348" flipV="1">
            <a:off x="6989763" y="1497013"/>
            <a:ext cx="457200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 </a:t>
            </a:r>
          </a:p>
        </p:txBody>
      </p:sp>
    </p:spTree>
    <p:extLst>
      <p:ext uri="{BB962C8B-B14F-4D97-AF65-F5344CB8AC3E}">
        <p14:creationId xmlns:p14="http://schemas.microsoft.com/office/powerpoint/2010/main" val="8325458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picture containing clipart&#10;&#10;Description generated with very high confidence">
            <a:extLst>
              <a:ext uri="{FF2B5EF4-FFF2-40B4-BE49-F238E27FC236}">
                <a16:creationId xmlns:a16="http://schemas.microsoft.com/office/drawing/2014/main" id="{F329B735-7D7F-4BE4-87A4-5E7E5B51FCEA}"/>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367" r="17522"/>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0ACC0CD-5796-4E52-AE58-71B065B49BC3}"/>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latin typeface="+mj-lt"/>
              </a:rPr>
              <a:t>Your Role</a:t>
            </a: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6A951346-8638-4CBE-BE42-4E26EEB19B02}"/>
              </a:ext>
            </a:extLst>
          </p:cNvPr>
          <p:cNvSpPr txBox="1"/>
          <p:nvPr/>
        </p:nvSpPr>
        <p:spPr>
          <a:xfrm>
            <a:off x="9650920" y="6657945"/>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spring.org.uk/2010/10/why-thank-you-is-more-than-just-good-manners.php">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7867200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00B050"/>
                </a:solidFill>
              </a:rPr>
              <a:t>Best Practices When Working With Families Experiencing DV</a:t>
            </a:r>
          </a:p>
        </p:txBody>
      </p:sp>
      <p:sp>
        <p:nvSpPr>
          <p:cNvPr id="3" name="Content Placeholder 2"/>
          <p:cNvSpPr>
            <a:spLocks noGrp="1"/>
          </p:cNvSpPr>
          <p:nvPr>
            <p:ph sz="quarter" idx="1"/>
          </p:nvPr>
        </p:nvSpPr>
        <p:spPr>
          <a:xfrm>
            <a:off x="677334" y="1752600"/>
            <a:ext cx="9612714" cy="4343400"/>
          </a:xfrm>
        </p:spPr>
        <p:txBody>
          <a:bodyPr/>
          <a:lstStyle/>
          <a:p>
            <a:pPr>
              <a:buFont typeface="Arial" pitchFamily="34" charset="0"/>
              <a:buChar char="•"/>
            </a:pPr>
            <a:r>
              <a:rPr lang="en-US" sz="2800" dirty="0"/>
              <a:t>Partner with the non-offending parent. </a:t>
            </a:r>
          </a:p>
          <a:p>
            <a:pPr>
              <a:buFont typeface="Arial" pitchFamily="34" charset="0"/>
              <a:buChar char="•"/>
            </a:pPr>
            <a:r>
              <a:rPr lang="en-US" sz="2800" dirty="0"/>
              <a:t>Focus on child safety and safety for the adult victim.</a:t>
            </a:r>
          </a:p>
          <a:p>
            <a:pPr>
              <a:buFont typeface="Arial" pitchFamily="34" charset="0"/>
              <a:buChar char="•"/>
            </a:pPr>
            <a:r>
              <a:rPr lang="en-US" sz="2800" dirty="0"/>
              <a:t>Make appropriate referrals (BIP vs. Anger Management)</a:t>
            </a:r>
          </a:p>
          <a:p>
            <a:pPr>
              <a:buFont typeface="Arial" pitchFamily="34" charset="0"/>
              <a:buChar char="•"/>
            </a:pPr>
            <a:r>
              <a:rPr lang="en-US" sz="2800" dirty="0"/>
              <a:t>Don’t blame the victim for the violence.</a:t>
            </a:r>
          </a:p>
          <a:p>
            <a:pPr>
              <a:buFont typeface="Arial" pitchFamily="34" charset="0"/>
              <a:buChar char="•"/>
            </a:pPr>
            <a:r>
              <a:rPr lang="en-US" sz="2800" dirty="0"/>
              <a:t>Hold the perpetrator accountable for ending the violence.</a:t>
            </a:r>
          </a:p>
          <a:p>
            <a:pPr>
              <a:buNone/>
            </a:pPr>
            <a:endParaRPr lang="en-US" dirty="0"/>
          </a:p>
          <a:p>
            <a:endParaRPr lang="en-US" dirty="0"/>
          </a:p>
          <a:p>
            <a:endParaRPr lang="en-US" dirty="0"/>
          </a:p>
        </p:txBody>
      </p:sp>
    </p:spTree>
    <p:extLst>
      <p:ext uri="{BB962C8B-B14F-4D97-AF65-F5344CB8AC3E}">
        <p14:creationId xmlns:p14="http://schemas.microsoft.com/office/powerpoint/2010/main" val="42453887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86678" y="1219200"/>
            <a:ext cx="8322365" cy="4343400"/>
          </a:xfrm>
        </p:spPr>
        <p:txBody>
          <a:bodyPr/>
          <a:lstStyle/>
          <a:p>
            <a:r>
              <a:rPr lang="en-US" b="1" dirty="0"/>
              <a:t>How does this change how you think about </a:t>
            </a:r>
            <a:r>
              <a:rPr lang="en-US" b="1" dirty="0">
                <a:solidFill>
                  <a:schemeClr val="tx1"/>
                </a:solidFill>
              </a:rPr>
              <a:t>your day-to-day work?</a:t>
            </a:r>
            <a:br>
              <a:rPr lang="en-US" b="1" dirty="0">
                <a:solidFill>
                  <a:schemeClr val="tx1"/>
                </a:solidFill>
              </a:rPr>
            </a:br>
            <a:r>
              <a:rPr lang="en-US" b="1" dirty="0">
                <a:solidFill>
                  <a:schemeClr val="tx1"/>
                </a:solidFill>
              </a:rPr>
              <a:t>Small Group Activity</a:t>
            </a:r>
            <a:br>
              <a:rPr lang="en-US" b="1" dirty="0">
                <a:solidFill>
                  <a:schemeClr val="tx1"/>
                </a:solidFill>
              </a:rPr>
            </a:br>
            <a:endParaRPr lang="en-US" b="1" dirty="0">
              <a:solidFill>
                <a:schemeClr val="tx1"/>
              </a:solidFill>
            </a:endParaRPr>
          </a:p>
        </p:txBody>
      </p:sp>
    </p:spTree>
    <p:extLst>
      <p:ext uri="{BB962C8B-B14F-4D97-AF65-F5344CB8AC3E}">
        <p14:creationId xmlns:p14="http://schemas.microsoft.com/office/powerpoint/2010/main" val="1338949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a:extLst>
              <a:ext uri="{FF2B5EF4-FFF2-40B4-BE49-F238E27FC236}">
                <a16:creationId xmlns:a16="http://schemas.microsoft.com/office/drawing/2014/main" id="{182F7FBF-628C-404B-909E-3C35C380D3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CB3260-7706-4240-83BA-585630127B28}" type="slidenum">
              <a:rPr lang="en-US" altLang="en-US">
                <a:latin typeface="Abadi" panose="020B0604020104020204" pitchFamily="34" charset="0"/>
              </a:rPr>
              <a:pPr/>
              <a:t>7</a:t>
            </a:fld>
            <a:endParaRPr lang="en-US" altLang="en-US" dirty="0">
              <a:latin typeface="Abadi" panose="020B0604020104020204" pitchFamily="34" charset="0"/>
            </a:endParaRPr>
          </a:p>
        </p:txBody>
      </p:sp>
      <p:sp>
        <p:nvSpPr>
          <p:cNvPr id="11267" name="Rectangle 2">
            <a:extLst>
              <a:ext uri="{FF2B5EF4-FFF2-40B4-BE49-F238E27FC236}">
                <a16:creationId xmlns:a16="http://schemas.microsoft.com/office/drawing/2014/main" id="{7F52109A-A167-4CF7-A5AB-44F2B53BC4A6}"/>
              </a:ext>
            </a:extLst>
          </p:cNvPr>
          <p:cNvSpPr>
            <a:spLocks noGrp="1" noChangeArrowheads="1"/>
          </p:cNvSpPr>
          <p:nvPr>
            <p:ph type="title"/>
          </p:nvPr>
        </p:nvSpPr>
        <p:spPr/>
        <p:txBody>
          <a:bodyPr>
            <a:normAutofit/>
          </a:bodyPr>
          <a:lstStyle/>
          <a:p>
            <a:pPr algn="ctr" eaLnBrk="1" hangingPunct="1"/>
            <a:r>
              <a:rPr lang="en-US" altLang="en-US" sz="4000" b="1" dirty="0">
                <a:solidFill>
                  <a:schemeClr val="tx1"/>
                </a:solidFill>
                <a:latin typeface="Calibri" panose="020F0502020204030204" pitchFamily="34" charset="0"/>
                <a:cs typeface="Calibri" panose="020F0502020204030204" pitchFamily="34" charset="0"/>
              </a:rPr>
              <a:t>Power and Control</a:t>
            </a:r>
          </a:p>
        </p:txBody>
      </p:sp>
      <p:sp>
        <p:nvSpPr>
          <p:cNvPr id="11268" name="Rectangle 3">
            <a:extLst>
              <a:ext uri="{FF2B5EF4-FFF2-40B4-BE49-F238E27FC236}">
                <a16:creationId xmlns:a16="http://schemas.microsoft.com/office/drawing/2014/main" id="{7F6CE3F6-E594-439A-9DCE-5BCDAE40B90C}"/>
              </a:ext>
            </a:extLst>
          </p:cNvPr>
          <p:cNvSpPr>
            <a:spLocks noGrp="1" noChangeArrowheads="1"/>
          </p:cNvSpPr>
          <p:nvPr>
            <p:ph type="body" sz="half" idx="1"/>
          </p:nvPr>
        </p:nvSpPr>
        <p:spPr/>
        <p:txBody>
          <a:bodyPr>
            <a:normAutofit/>
          </a:bodyPr>
          <a:lstStyle/>
          <a:p>
            <a:pPr eaLnBrk="1" hangingPunct="1">
              <a:buFont typeface="Wingdings" panose="05000000000000000000" pitchFamily="2" charset="2"/>
              <a:buNone/>
            </a:pPr>
            <a:r>
              <a:rPr lang="en-US" altLang="en-US" sz="2400" dirty="0">
                <a:solidFill>
                  <a:schemeClr val="tx1"/>
                </a:solidFill>
                <a:latin typeface="Calibri" panose="020F0502020204030204" pitchFamily="34" charset="0"/>
                <a:cs typeface="Calibri" panose="020F0502020204030204" pitchFamily="34" charset="0"/>
              </a:rPr>
              <a:t>Types of Abuse</a:t>
            </a:r>
          </a:p>
          <a:p>
            <a:pPr eaLnBrk="1" hangingPunct="1"/>
            <a:r>
              <a:rPr lang="en-US" altLang="en-US" sz="2400" dirty="0">
                <a:solidFill>
                  <a:schemeClr val="tx1"/>
                </a:solidFill>
                <a:latin typeface="Calibri" panose="020F0502020204030204" pitchFamily="34" charset="0"/>
                <a:cs typeface="Calibri" panose="020F0502020204030204" pitchFamily="34" charset="0"/>
              </a:rPr>
              <a:t>Physical</a:t>
            </a:r>
          </a:p>
          <a:p>
            <a:pPr eaLnBrk="1" hangingPunct="1"/>
            <a:r>
              <a:rPr lang="en-US" altLang="en-US" sz="2400" dirty="0">
                <a:solidFill>
                  <a:schemeClr val="tx1"/>
                </a:solidFill>
                <a:latin typeface="Calibri" panose="020F0502020204030204" pitchFamily="34" charset="0"/>
                <a:cs typeface="Calibri" panose="020F0502020204030204" pitchFamily="34" charset="0"/>
              </a:rPr>
              <a:t>Sexual</a:t>
            </a:r>
          </a:p>
          <a:p>
            <a:pPr eaLnBrk="1" hangingPunct="1"/>
            <a:r>
              <a:rPr lang="en-US" altLang="en-US" sz="2400" dirty="0">
                <a:solidFill>
                  <a:schemeClr val="tx1"/>
                </a:solidFill>
                <a:latin typeface="Calibri" panose="020F0502020204030204" pitchFamily="34" charset="0"/>
                <a:cs typeface="Calibri" panose="020F0502020204030204" pitchFamily="34" charset="0"/>
              </a:rPr>
              <a:t>Intimidation</a:t>
            </a:r>
          </a:p>
          <a:p>
            <a:pPr eaLnBrk="1" hangingPunct="1"/>
            <a:r>
              <a:rPr lang="en-US" altLang="en-US" sz="2400" dirty="0">
                <a:solidFill>
                  <a:schemeClr val="tx1"/>
                </a:solidFill>
                <a:latin typeface="Calibri" panose="020F0502020204030204" pitchFamily="34" charset="0"/>
                <a:cs typeface="Calibri" panose="020F0502020204030204" pitchFamily="34" charset="0"/>
              </a:rPr>
              <a:t>Isolation</a:t>
            </a:r>
          </a:p>
        </p:txBody>
      </p:sp>
      <p:sp>
        <p:nvSpPr>
          <p:cNvPr id="11269" name="Rectangle 4">
            <a:extLst>
              <a:ext uri="{FF2B5EF4-FFF2-40B4-BE49-F238E27FC236}">
                <a16:creationId xmlns:a16="http://schemas.microsoft.com/office/drawing/2014/main" id="{94CA38C0-A255-4DF1-B977-48CC7FBD8078}"/>
              </a:ext>
            </a:extLst>
          </p:cNvPr>
          <p:cNvSpPr>
            <a:spLocks noGrp="1" noChangeArrowheads="1"/>
          </p:cNvSpPr>
          <p:nvPr>
            <p:ph type="body" sz="half" idx="2"/>
          </p:nvPr>
        </p:nvSpPr>
        <p:spPr/>
        <p:txBody>
          <a:bodyPr/>
          <a:lstStyle/>
          <a:p>
            <a:pPr eaLnBrk="1" hangingPunct="1">
              <a:buFont typeface="Wingdings" panose="05000000000000000000" pitchFamily="2" charset="2"/>
              <a:buNone/>
            </a:pPr>
            <a:r>
              <a:rPr lang="en-US" altLang="en-US" sz="2400" dirty="0">
                <a:solidFill>
                  <a:schemeClr val="tx1"/>
                </a:solidFill>
                <a:latin typeface="Calibri" panose="020F0502020204030204" pitchFamily="34" charset="0"/>
                <a:cs typeface="Calibri" panose="020F0502020204030204" pitchFamily="34" charset="0"/>
              </a:rPr>
              <a:t>List other examples:</a:t>
            </a:r>
          </a:p>
          <a:p>
            <a:pPr eaLnBrk="1" hangingPunct="1"/>
            <a:r>
              <a:rPr lang="en-US" altLang="en-US" sz="2400" dirty="0">
                <a:latin typeface="Times New Roman" panose="02020603050405020304" pitchFamily="18" charset="0"/>
                <a:cs typeface="Times New Roman" panose="02020603050405020304" pitchFamily="18" charset="0"/>
              </a:rPr>
              <a:t>________________</a:t>
            </a:r>
          </a:p>
          <a:p>
            <a:pPr eaLnBrk="1" hangingPunct="1"/>
            <a:r>
              <a:rPr lang="en-US" altLang="en-US" sz="2400" dirty="0">
                <a:latin typeface="Times New Roman" panose="02020603050405020304" pitchFamily="18" charset="0"/>
                <a:cs typeface="Times New Roman" panose="02020603050405020304" pitchFamily="18" charset="0"/>
              </a:rPr>
              <a:t>________________</a:t>
            </a:r>
          </a:p>
          <a:p>
            <a:pPr eaLnBrk="1" hangingPunct="1"/>
            <a:r>
              <a:rPr lang="en-US" altLang="en-US" sz="2400" dirty="0">
                <a:latin typeface="Times New Roman" panose="02020603050405020304" pitchFamily="18" charset="0"/>
                <a:cs typeface="Times New Roman" panose="02020603050405020304" pitchFamily="18" charset="0"/>
              </a:rPr>
              <a:t>________________</a:t>
            </a:r>
          </a:p>
          <a:p>
            <a:pPr eaLnBrk="1" hangingPunct="1"/>
            <a:r>
              <a:rPr lang="en-US" altLang="en-US" sz="2400" dirty="0">
                <a:latin typeface="Times New Roman" panose="02020603050405020304" pitchFamily="18" charset="0"/>
                <a:cs typeface="Times New Roman" panose="02020603050405020304" pitchFamily="18" charset="0"/>
              </a:rPr>
              <a:t>________________</a:t>
            </a:r>
          </a:p>
          <a:p>
            <a:pPr eaLnBrk="1" hangingPunct="1"/>
            <a:r>
              <a:rPr lang="en-US" altLang="en-US" sz="2400" dirty="0">
                <a:latin typeface="Times New Roman" panose="02020603050405020304" pitchFamily="18" charset="0"/>
                <a:cs typeface="Times New Roman" panose="02020603050405020304" pitchFamily="18" charset="0"/>
              </a:rPr>
              <a:t>________________</a:t>
            </a:r>
          </a:p>
          <a:p>
            <a:pPr eaLnBrk="1" hangingPunct="1"/>
            <a:r>
              <a:rPr lang="en-US" altLang="en-US" sz="2400" dirty="0">
                <a:latin typeface="Times New Roman" panose="02020603050405020304" pitchFamily="18" charset="0"/>
                <a:cs typeface="Times New Roman" panose="02020603050405020304" pitchFamily="18" charset="0"/>
              </a:rPr>
              <a:t>_____________</a:t>
            </a:r>
            <a:r>
              <a:rPr lang="en-US" altLang="en-US" dirty="0"/>
              <a:t>___</a:t>
            </a:r>
          </a:p>
        </p:txBody>
      </p:sp>
    </p:spTree>
    <p:extLst>
      <p:ext uri="{BB962C8B-B14F-4D97-AF65-F5344CB8AC3E}">
        <p14:creationId xmlns:p14="http://schemas.microsoft.com/office/powerpoint/2010/main" val="2777971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 name="Content Placeholder 7">
            <a:extLst>
              <a:ext uri="{FF2B5EF4-FFF2-40B4-BE49-F238E27FC236}">
                <a16:creationId xmlns:a16="http://schemas.microsoft.com/office/drawing/2014/main" id="{61EF04D2-C96F-4BB1-BD9D-48BF5ACAEDE3}"/>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562" t="9091" r="11704" b="2"/>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4489097-246A-4921-9E16-93BD530159FA}"/>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dirty="0">
                <a:latin typeface="+mj-lt"/>
              </a:rPr>
              <a:t>Safety Planning</a:t>
            </a:r>
          </a:p>
        </p:txBody>
      </p:sp>
      <p:cxnSp>
        <p:nvCxnSpPr>
          <p:cNvPr id="26" name="Straight Connector 25">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065900EF-8F5F-44B7-A411-A884AE32FA6C}"/>
              </a:ext>
            </a:extLst>
          </p:cNvPr>
          <p:cNvSpPr txBox="1"/>
          <p:nvPr/>
        </p:nvSpPr>
        <p:spPr>
          <a:xfrm>
            <a:off x="9650920" y="6657945"/>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vimeo.com/3582818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6824037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B7BF-25F0-41EA-9F13-0509E269503D}"/>
              </a:ext>
            </a:extLst>
          </p:cNvPr>
          <p:cNvSpPr>
            <a:spLocks noGrp="1"/>
          </p:cNvSpPr>
          <p:nvPr>
            <p:ph type="title"/>
          </p:nvPr>
        </p:nvSpPr>
        <p:spPr/>
        <p:txBody>
          <a:bodyPr/>
          <a:lstStyle/>
          <a:p>
            <a:pPr algn="ctr"/>
            <a:r>
              <a:rPr lang="en-US" dirty="0"/>
              <a:t>Safety Plan Ideas</a:t>
            </a:r>
          </a:p>
        </p:txBody>
      </p:sp>
      <p:sp>
        <p:nvSpPr>
          <p:cNvPr id="3" name="Content Placeholder 2">
            <a:extLst>
              <a:ext uri="{FF2B5EF4-FFF2-40B4-BE49-F238E27FC236}">
                <a16:creationId xmlns:a16="http://schemas.microsoft.com/office/drawing/2014/main" id="{0EB63F70-3DB9-41B4-A231-FADD1C2DA3AF}"/>
              </a:ext>
            </a:extLst>
          </p:cNvPr>
          <p:cNvSpPr>
            <a:spLocks noGrp="1"/>
          </p:cNvSpPr>
          <p:nvPr>
            <p:ph idx="1"/>
          </p:nvPr>
        </p:nvSpPr>
        <p:spPr>
          <a:xfrm>
            <a:off x="677333" y="1325217"/>
            <a:ext cx="9275049" cy="5327374"/>
          </a:xfrm>
        </p:spPr>
        <p:txBody>
          <a:bodyPr>
            <a:normAutofit/>
          </a:bodyPr>
          <a:lstStyle/>
          <a:p>
            <a:pPr marL="0" indent="0">
              <a:buNone/>
            </a:pPr>
            <a:r>
              <a:rPr lang="en-US" dirty="0"/>
              <a:t>I, Jane Smith, can do the following to pursue safety prior to and during a violent incident:</a:t>
            </a:r>
          </a:p>
          <a:p>
            <a:pPr marL="0" indent="0">
              <a:buNone/>
            </a:pPr>
            <a:r>
              <a:rPr lang="en-US" dirty="0"/>
              <a:t> 1. I can have my purse and car keys ready and place them in a closet near an exit door so that I can leave quickly. </a:t>
            </a:r>
          </a:p>
          <a:p>
            <a:pPr marL="0" indent="0">
              <a:buNone/>
            </a:pPr>
            <a:r>
              <a:rPr lang="en-US" dirty="0"/>
              <a:t>2. I can tell my neighbors about the violence and ask that they call the police if they hear yelling, screaming, or loud noises coming from my house.</a:t>
            </a:r>
          </a:p>
          <a:p>
            <a:pPr marL="0" indent="0">
              <a:buNone/>
            </a:pPr>
            <a:r>
              <a:rPr lang="en-US" dirty="0"/>
              <a:t> 3. I can teach my children how to use the telephone to call 911 and provide our address and phone number. </a:t>
            </a:r>
          </a:p>
          <a:p>
            <a:pPr marL="0" indent="0">
              <a:buNone/>
            </a:pPr>
            <a:r>
              <a:rPr lang="en-US" dirty="0"/>
              <a:t>4. I will use “TIME” as the code word with my children, relatives, and friends so they can call for help.</a:t>
            </a:r>
          </a:p>
          <a:p>
            <a:pPr marL="0" indent="0">
              <a:buNone/>
            </a:pPr>
            <a:r>
              <a:rPr lang="en-US" dirty="0"/>
              <a:t> 5. If I have to leave my home, I will go to the shelter for battered women or my friend’s home.</a:t>
            </a:r>
          </a:p>
          <a:p>
            <a:pPr marL="0" indent="0">
              <a:buNone/>
            </a:pPr>
            <a:r>
              <a:rPr lang="en-US" dirty="0"/>
              <a:t> 6. When I expect we are going to have an argument, I will try to move to a space that is lowest risk such as the foyer or back hall where the doors are located.</a:t>
            </a:r>
          </a:p>
          <a:p>
            <a:pPr marL="0" indent="0">
              <a:buNone/>
            </a:pPr>
            <a:r>
              <a:rPr lang="en-US" dirty="0"/>
              <a:t> 7. I will tell my children to go to their room or to my neighbor’s home. I will tell them NOT to intervene when we are arguing or if a violent incident occurs.</a:t>
            </a:r>
          </a:p>
        </p:txBody>
      </p:sp>
    </p:spTree>
    <p:extLst>
      <p:ext uri="{BB962C8B-B14F-4D97-AF65-F5344CB8AC3E}">
        <p14:creationId xmlns:p14="http://schemas.microsoft.com/office/powerpoint/2010/main" val="26466432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25FAF-70DC-4DA5-A0E7-0CA243F04034}"/>
              </a:ext>
            </a:extLst>
          </p:cNvPr>
          <p:cNvSpPr>
            <a:spLocks noGrp="1"/>
          </p:cNvSpPr>
          <p:nvPr>
            <p:ph type="title"/>
          </p:nvPr>
        </p:nvSpPr>
        <p:spPr/>
        <p:txBody>
          <a:bodyPr/>
          <a:lstStyle/>
          <a:p>
            <a:r>
              <a:rPr lang="en-US" dirty="0"/>
              <a:t>Safety Plan Continued</a:t>
            </a:r>
          </a:p>
        </p:txBody>
      </p:sp>
      <p:sp>
        <p:nvSpPr>
          <p:cNvPr id="3" name="Content Placeholder 2">
            <a:extLst>
              <a:ext uri="{FF2B5EF4-FFF2-40B4-BE49-F238E27FC236}">
                <a16:creationId xmlns:a16="http://schemas.microsoft.com/office/drawing/2014/main" id="{E449DAC3-A00A-4D92-87B5-1783167496F0}"/>
              </a:ext>
            </a:extLst>
          </p:cNvPr>
          <p:cNvSpPr>
            <a:spLocks noGrp="1"/>
          </p:cNvSpPr>
          <p:nvPr>
            <p:ph idx="1"/>
          </p:nvPr>
        </p:nvSpPr>
        <p:spPr>
          <a:xfrm>
            <a:off x="677334" y="1603513"/>
            <a:ext cx="8596668" cy="4437849"/>
          </a:xfrm>
        </p:spPr>
        <p:txBody>
          <a:bodyPr>
            <a:noAutofit/>
          </a:bodyPr>
          <a:lstStyle/>
          <a:p>
            <a:r>
              <a:rPr lang="en-US" sz="2400" dirty="0"/>
              <a:t>1. When my mom and I are not safe, I will not try to stop the fighting. I will go to my room or to my next-door neighbor’s home.</a:t>
            </a:r>
          </a:p>
          <a:p>
            <a:r>
              <a:rPr lang="en-US" sz="2400" dirty="0"/>
              <a:t> 2. If I call the police for help, I will dial 911 and tell them: • My name is Jack Smith. • I need help. • Send the police. • Someone is hurting my mom.</a:t>
            </a:r>
          </a:p>
          <a:p>
            <a:r>
              <a:rPr lang="en-US" sz="2400" dirty="0"/>
              <a:t> 3. My address is 5011 Crooked Oak Lane. I will remember not to hang up until the police get there.</a:t>
            </a:r>
          </a:p>
          <a:p>
            <a:r>
              <a:rPr lang="en-US" sz="2400" dirty="0"/>
              <a:t> 4. A code word for “help” or “I’m scared” is ___________. </a:t>
            </a:r>
          </a:p>
          <a:p>
            <a:r>
              <a:rPr lang="en-US" sz="2400" dirty="0"/>
              <a:t>5. I will practice this with my mom every night if safe to do so.</a:t>
            </a:r>
          </a:p>
        </p:txBody>
      </p:sp>
    </p:spTree>
    <p:extLst>
      <p:ext uri="{BB962C8B-B14F-4D97-AF65-F5344CB8AC3E}">
        <p14:creationId xmlns:p14="http://schemas.microsoft.com/office/powerpoint/2010/main" val="8615703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14BF96-19CF-4D6B-A80F-C51591F4D8A4}"/>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Working Together</a:t>
            </a:r>
          </a:p>
        </p:txBody>
      </p:sp>
      <p:pic>
        <p:nvPicPr>
          <p:cNvPr id="7" name="Graphic 6" descr="Handshake">
            <a:extLst>
              <a:ext uri="{FF2B5EF4-FFF2-40B4-BE49-F238E27FC236}">
                <a16:creationId xmlns:a16="http://schemas.microsoft.com/office/drawing/2014/main" id="{5FE98986-2C34-4851-9D3F-DA1B03ECF5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99608990-893E-434C-B296-BC5C529BBD6A}"/>
              </a:ext>
            </a:extLst>
          </p:cNvPr>
          <p:cNvSpPr>
            <a:spLocks noGrp="1"/>
          </p:cNvSpPr>
          <p:nvPr>
            <p:ph idx="1"/>
          </p:nvPr>
        </p:nvSpPr>
        <p:spPr>
          <a:xfrm>
            <a:off x="7181725" y="2837329"/>
            <a:ext cx="4512988" cy="3317938"/>
          </a:xfrm>
        </p:spPr>
        <p:txBody>
          <a:bodyPr anchor="t">
            <a:normAutofit/>
          </a:bodyPr>
          <a:lstStyle/>
          <a:p>
            <a:r>
              <a:rPr lang="en-US" sz="3600" dirty="0">
                <a:solidFill>
                  <a:srgbClr val="FFFFFF"/>
                </a:solidFill>
              </a:rPr>
              <a:t>Change Cannot Occur in a Box</a:t>
            </a:r>
          </a:p>
        </p:txBody>
      </p:sp>
    </p:spTree>
    <p:extLst>
      <p:ext uri="{BB962C8B-B14F-4D97-AF65-F5344CB8AC3E}">
        <p14:creationId xmlns:p14="http://schemas.microsoft.com/office/powerpoint/2010/main" val="982179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C291236-5D8A-41A4-861D-18E2C60679A0}"/>
              </a:ext>
            </a:extLst>
          </p:cNvPr>
          <p:cNvSpPr>
            <a:spLocks noGrp="1"/>
          </p:cNvSpPr>
          <p:nvPr>
            <p:ph type="sldNum" sz="quarter" idx="12"/>
          </p:nvPr>
        </p:nvSpPr>
        <p:spPr/>
        <p:txBody>
          <a:bodyPr/>
          <a:lstStyle/>
          <a:p>
            <a:fld id="{13F4BD45-7901-4A88-89D9-3802623320A6}" type="slidenum">
              <a:rPr lang="en-US" altLang="en-US"/>
              <a:pPr/>
              <a:t>74</a:t>
            </a:fld>
            <a:endParaRPr lang="en-US" altLang="en-US"/>
          </a:p>
        </p:txBody>
      </p:sp>
      <p:sp>
        <p:nvSpPr>
          <p:cNvPr id="128002" name="Rectangle 1026">
            <a:extLst>
              <a:ext uri="{FF2B5EF4-FFF2-40B4-BE49-F238E27FC236}">
                <a16:creationId xmlns:a16="http://schemas.microsoft.com/office/drawing/2014/main" id="{957CAE6F-F5AE-48CD-B69B-F9A2B2BFB6B1}"/>
              </a:ext>
            </a:extLst>
          </p:cNvPr>
          <p:cNvSpPr>
            <a:spLocks noGrp="1" noChangeArrowheads="1"/>
          </p:cNvSpPr>
          <p:nvPr>
            <p:ph type="title"/>
          </p:nvPr>
        </p:nvSpPr>
        <p:spPr/>
        <p:txBody>
          <a:bodyPr>
            <a:normAutofit fontScale="90000"/>
          </a:bodyPr>
          <a:lstStyle/>
          <a:p>
            <a:pPr algn="ctr"/>
            <a:r>
              <a:rPr lang="en-US" altLang="en-US" sz="4800"/>
              <a:t>A Coordinated Community Response Includes:</a:t>
            </a:r>
          </a:p>
        </p:txBody>
      </p:sp>
      <p:sp>
        <p:nvSpPr>
          <p:cNvPr id="128003" name="Rectangle 1027">
            <a:extLst>
              <a:ext uri="{FF2B5EF4-FFF2-40B4-BE49-F238E27FC236}">
                <a16:creationId xmlns:a16="http://schemas.microsoft.com/office/drawing/2014/main" id="{B37E28BC-2E77-4951-BC05-C26FD81EC0A4}"/>
              </a:ext>
            </a:extLst>
          </p:cNvPr>
          <p:cNvSpPr>
            <a:spLocks noGrp="1" noChangeArrowheads="1"/>
          </p:cNvSpPr>
          <p:nvPr>
            <p:ph type="body" idx="1"/>
          </p:nvPr>
        </p:nvSpPr>
        <p:spPr>
          <a:xfrm>
            <a:off x="450574" y="1905000"/>
            <a:ext cx="9760226" cy="4038600"/>
          </a:xfrm>
        </p:spPr>
        <p:txBody>
          <a:bodyPr/>
          <a:lstStyle/>
          <a:p>
            <a:r>
              <a:rPr lang="en-US" altLang="en-US" sz="2800" dirty="0"/>
              <a:t>Survivors</a:t>
            </a:r>
          </a:p>
          <a:p>
            <a:r>
              <a:rPr lang="en-US" altLang="en-US" sz="2800" dirty="0"/>
              <a:t>Certified Domestic Violence Centers</a:t>
            </a:r>
          </a:p>
          <a:p>
            <a:r>
              <a:rPr lang="en-US" altLang="en-US" sz="2800" dirty="0"/>
              <a:t>Child Protective Services</a:t>
            </a:r>
          </a:p>
          <a:p>
            <a:r>
              <a:rPr lang="en-US" altLang="en-US" sz="2800" dirty="0"/>
              <a:t>Law Enforcement</a:t>
            </a:r>
          </a:p>
          <a:p>
            <a:r>
              <a:rPr lang="en-US" altLang="en-US" sz="2800" dirty="0"/>
              <a:t>Prosecutors</a:t>
            </a:r>
          </a:p>
          <a:p>
            <a:r>
              <a:rPr lang="en-US" altLang="en-US" sz="2800" dirty="0"/>
              <a:t>Victim Assistance Professionals</a:t>
            </a:r>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336528108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2CC7801-7110-44D0-A6C0-95A7D1DE1CEB}"/>
              </a:ext>
            </a:extLst>
          </p:cNvPr>
          <p:cNvSpPr>
            <a:spLocks noGrp="1"/>
          </p:cNvSpPr>
          <p:nvPr>
            <p:ph type="sldNum" sz="quarter" idx="12"/>
          </p:nvPr>
        </p:nvSpPr>
        <p:spPr/>
        <p:txBody>
          <a:bodyPr/>
          <a:lstStyle/>
          <a:p>
            <a:fld id="{3C9B2CFC-FD24-4BBB-96F2-06D71698ADB0}" type="slidenum">
              <a:rPr lang="en-US" altLang="en-US"/>
              <a:pPr/>
              <a:t>75</a:t>
            </a:fld>
            <a:endParaRPr lang="en-US" altLang="en-US"/>
          </a:p>
        </p:txBody>
      </p:sp>
      <p:sp>
        <p:nvSpPr>
          <p:cNvPr id="129026" name="Rectangle 2">
            <a:extLst>
              <a:ext uri="{FF2B5EF4-FFF2-40B4-BE49-F238E27FC236}">
                <a16:creationId xmlns:a16="http://schemas.microsoft.com/office/drawing/2014/main" id="{C5421587-63F8-4BDF-A5B8-BDB1AB90CE4E}"/>
              </a:ext>
            </a:extLst>
          </p:cNvPr>
          <p:cNvSpPr>
            <a:spLocks noGrp="1" noChangeArrowheads="1"/>
          </p:cNvSpPr>
          <p:nvPr>
            <p:ph type="title"/>
          </p:nvPr>
        </p:nvSpPr>
        <p:spPr/>
        <p:txBody>
          <a:bodyPr>
            <a:normAutofit fontScale="90000"/>
          </a:bodyPr>
          <a:lstStyle/>
          <a:p>
            <a:pPr algn="ctr"/>
            <a:r>
              <a:rPr lang="en-US" altLang="en-US" sz="4800"/>
              <a:t>A Coordinated Community Response Includes:</a:t>
            </a:r>
          </a:p>
        </p:txBody>
      </p:sp>
      <p:sp>
        <p:nvSpPr>
          <p:cNvPr id="129027" name="Rectangle 3">
            <a:extLst>
              <a:ext uri="{FF2B5EF4-FFF2-40B4-BE49-F238E27FC236}">
                <a16:creationId xmlns:a16="http://schemas.microsoft.com/office/drawing/2014/main" id="{13805F92-5027-46F4-8A09-CDEB7D7101F1}"/>
              </a:ext>
            </a:extLst>
          </p:cNvPr>
          <p:cNvSpPr>
            <a:spLocks noGrp="1" noChangeArrowheads="1"/>
          </p:cNvSpPr>
          <p:nvPr>
            <p:ph type="body" idx="1"/>
          </p:nvPr>
        </p:nvSpPr>
        <p:spPr>
          <a:xfrm>
            <a:off x="523461" y="2002762"/>
            <a:ext cx="8229600" cy="4038600"/>
          </a:xfrm>
        </p:spPr>
        <p:txBody>
          <a:bodyPr>
            <a:normAutofit/>
          </a:bodyPr>
          <a:lstStyle/>
          <a:p>
            <a:r>
              <a:rPr lang="en-US" altLang="en-US" sz="2800" dirty="0"/>
              <a:t>Civil and Criminal Court Judges</a:t>
            </a:r>
          </a:p>
          <a:p>
            <a:r>
              <a:rPr lang="en-US" altLang="en-US" sz="2800" dirty="0"/>
              <a:t>Health Care Providers</a:t>
            </a:r>
          </a:p>
          <a:p>
            <a:r>
              <a:rPr lang="en-US" altLang="en-US" sz="2800" dirty="0"/>
              <a:t>Batterer’s Intervention Programs</a:t>
            </a:r>
          </a:p>
          <a:p>
            <a:r>
              <a:rPr lang="en-US" altLang="en-US" sz="2800" dirty="0"/>
              <a:t>Supervised Visitation Programs</a:t>
            </a:r>
          </a:p>
          <a:p>
            <a:r>
              <a:rPr lang="en-US" altLang="en-US" sz="2800" dirty="0"/>
              <a:t>Local Churches and Pastors</a:t>
            </a:r>
          </a:p>
          <a:p>
            <a:r>
              <a:rPr lang="en-US" altLang="en-US" sz="2800" dirty="0"/>
              <a:t>Community Social Service Agencies</a:t>
            </a:r>
          </a:p>
        </p:txBody>
      </p:sp>
    </p:spTree>
    <p:extLst>
      <p:ext uri="{BB962C8B-B14F-4D97-AF65-F5344CB8AC3E}">
        <p14:creationId xmlns:p14="http://schemas.microsoft.com/office/powerpoint/2010/main" val="255498311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7409380-0D49-4344-BC3F-56C7D7AEA74D}"/>
              </a:ext>
            </a:extLst>
          </p:cNvPr>
          <p:cNvSpPr>
            <a:spLocks noGrp="1"/>
          </p:cNvSpPr>
          <p:nvPr>
            <p:ph type="sldNum" sz="quarter" idx="12"/>
          </p:nvPr>
        </p:nvSpPr>
        <p:spPr/>
        <p:txBody>
          <a:bodyPr/>
          <a:lstStyle/>
          <a:p>
            <a:fld id="{EE405904-2603-4B9A-98F8-1F1F10867AA9}" type="slidenum">
              <a:rPr lang="en-US" altLang="en-US"/>
              <a:pPr/>
              <a:t>76</a:t>
            </a:fld>
            <a:endParaRPr lang="en-US" altLang="en-US"/>
          </a:p>
        </p:txBody>
      </p:sp>
      <p:sp>
        <p:nvSpPr>
          <p:cNvPr id="149506" name="Rectangle 2">
            <a:extLst>
              <a:ext uri="{FF2B5EF4-FFF2-40B4-BE49-F238E27FC236}">
                <a16:creationId xmlns:a16="http://schemas.microsoft.com/office/drawing/2014/main" id="{BA21A927-85FA-49C3-895F-B2C123A24AE8}"/>
              </a:ext>
            </a:extLst>
          </p:cNvPr>
          <p:cNvSpPr>
            <a:spLocks noGrp="1" noChangeArrowheads="1"/>
          </p:cNvSpPr>
          <p:nvPr>
            <p:ph type="title"/>
          </p:nvPr>
        </p:nvSpPr>
        <p:spPr/>
        <p:txBody>
          <a:bodyPr/>
          <a:lstStyle/>
          <a:p>
            <a:pPr algn="ctr"/>
            <a:r>
              <a:rPr lang="en-US" altLang="en-US"/>
              <a:t>The Benefits of a Coordinated Community Response</a:t>
            </a:r>
          </a:p>
        </p:txBody>
      </p:sp>
      <p:sp>
        <p:nvSpPr>
          <p:cNvPr id="149507" name="Rectangle 3">
            <a:extLst>
              <a:ext uri="{FF2B5EF4-FFF2-40B4-BE49-F238E27FC236}">
                <a16:creationId xmlns:a16="http://schemas.microsoft.com/office/drawing/2014/main" id="{2EE62269-D873-4A05-B1BC-6BC9A6023D67}"/>
              </a:ext>
            </a:extLst>
          </p:cNvPr>
          <p:cNvSpPr>
            <a:spLocks noGrp="1" noChangeArrowheads="1"/>
          </p:cNvSpPr>
          <p:nvPr>
            <p:ph type="body" idx="1"/>
          </p:nvPr>
        </p:nvSpPr>
        <p:spPr/>
        <p:txBody>
          <a:bodyPr>
            <a:normAutofit/>
          </a:bodyPr>
          <a:lstStyle/>
          <a:p>
            <a:r>
              <a:rPr lang="en-US" altLang="en-US" sz="2800" dirty="0"/>
              <a:t>An increase in the early identification of, and intervention with, vulnerable children and their battered mothers;</a:t>
            </a:r>
          </a:p>
          <a:p>
            <a:r>
              <a:rPr lang="en-US" altLang="en-US" sz="2800" dirty="0"/>
              <a:t>A reduction in the risks of re-traumatization of children and mothers by intervening systems;</a:t>
            </a:r>
          </a:p>
          <a:p>
            <a:r>
              <a:rPr lang="en-US" altLang="en-US" sz="2800" dirty="0"/>
              <a:t>Enhanced evidence collection;</a:t>
            </a:r>
          </a:p>
        </p:txBody>
      </p:sp>
    </p:spTree>
    <p:extLst>
      <p:ext uri="{BB962C8B-B14F-4D97-AF65-F5344CB8AC3E}">
        <p14:creationId xmlns:p14="http://schemas.microsoft.com/office/powerpoint/2010/main" val="236753468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D9AAD37-DC1C-49E7-81E4-B28B7A6F015F}"/>
              </a:ext>
            </a:extLst>
          </p:cNvPr>
          <p:cNvSpPr>
            <a:spLocks noGrp="1"/>
          </p:cNvSpPr>
          <p:nvPr>
            <p:ph type="sldNum" sz="quarter" idx="12"/>
          </p:nvPr>
        </p:nvSpPr>
        <p:spPr/>
        <p:txBody>
          <a:bodyPr/>
          <a:lstStyle/>
          <a:p>
            <a:fld id="{565E5ABD-E23F-431A-9D0A-60FDC109D656}" type="slidenum">
              <a:rPr lang="en-US" altLang="en-US"/>
              <a:pPr/>
              <a:t>77</a:t>
            </a:fld>
            <a:endParaRPr lang="en-US" altLang="en-US"/>
          </a:p>
        </p:txBody>
      </p:sp>
      <p:sp>
        <p:nvSpPr>
          <p:cNvPr id="150530" name="Rectangle 2">
            <a:extLst>
              <a:ext uri="{FF2B5EF4-FFF2-40B4-BE49-F238E27FC236}">
                <a16:creationId xmlns:a16="http://schemas.microsoft.com/office/drawing/2014/main" id="{91254CC6-0C9F-4697-A3D5-E43D8A8568D5}"/>
              </a:ext>
            </a:extLst>
          </p:cNvPr>
          <p:cNvSpPr>
            <a:spLocks noGrp="1" noChangeArrowheads="1"/>
          </p:cNvSpPr>
          <p:nvPr>
            <p:ph type="title"/>
          </p:nvPr>
        </p:nvSpPr>
        <p:spPr/>
        <p:txBody>
          <a:bodyPr/>
          <a:lstStyle/>
          <a:p>
            <a:pPr algn="ctr"/>
            <a:r>
              <a:rPr lang="en-US" altLang="en-US" dirty="0"/>
              <a:t>The Benefits of a Coordinated Community Response</a:t>
            </a:r>
          </a:p>
        </p:txBody>
      </p:sp>
      <p:sp>
        <p:nvSpPr>
          <p:cNvPr id="150531" name="Rectangle 3">
            <a:extLst>
              <a:ext uri="{FF2B5EF4-FFF2-40B4-BE49-F238E27FC236}">
                <a16:creationId xmlns:a16="http://schemas.microsoft.com/office/drawing/2014/main" id="{4ADCDCF0-3649-443B-B309-7C608903E9A0}"/>
              </a:ext>
            </a:extLst>
          </p:cNvPr>
          <p:cNvSpPr>
            <a:spLocks noGrp="1" noChangeArrowheads="1"/>
          </p:cNvSpPr>
          <p:nvPr>
            <p:ph type="body" idx="1"/>
          </p:nvPr>
        </p:nvSpPr>
        <p:spPr/>
        <p:txBody>
          <a:bodyPr/>
          <a:lstStyle/>
          <a:p>
            <a:endParaRPr lang="en-US" altLang="en-US" sz="2400" dirty="0"/>
          </a:p>
          <a:p>
            <a:r>
              <a:rPr lang="en-US" altLang="en-US" sz="2400" dirty="0"/>
              <a:t>Increased perpetrator accountability, which supports intervention and prevention efforts; and</a:t>
            </a:r>
          </a:p>
          <a:p>
            <a:r>
              <a:rPr lang="en-US" altLang="en-US" sz="2400" dirty="0"/>
              <a:t>A reduced risk that victims and their children, or perpetrators, will fall through the cracks within the community intervention network.</a:t>
            </a:r>
          </a:p>
          <a:p>
            <a:endParaRPr lang="en-US" altLang="en-US" dirty="0"/>
          </a:p>
        </p:txBody>
      </p:sp>
    </p:spTree>
    <p:extLst>
      <p:ext uri="{BB962C8B-B14F-4D97-AF65-F5344CB8AC3E}">
        <p14:creationId xmlns:p14="http://schemas.microsoft.com/office/powerpoint/2010/main" val="263393275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E1511C-ACA7-4911-B8EF-856562B6ECAC}"/>
              </a:ext>
            </a:extLst>
          </p:cNvPr>
          <p:cNvSpPr>
            <a:spLocks noGrp="1"/>
          </p:cNvSpPr>
          <p:nvPr>
            <p:ph type="title"/>
          </p:nvPr>
        </p:nvSpPr>
        <p:spPr>
          <a:xfrm>
            <a:off x="652481" y="1382486"/>
            <a:ext cx="3547581" cy="4093028"/>
          </a:xfrm>
        </p:spPr>
        <p:txBody>
          <a:bodyPr anchor="ctr">
            <a:normAutofit/>
          </a:bodyPr>
          <a:lstStyle/>
          <a:p>
            <a:r>
              <a:rPr lang="en-US" sz="4400" dirty="0"/>
              <a:t>Model Programs</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8546BA9-315E-46AB-BEA3-437ED851B3DA}"/>
              </a:ext>
            </a:extLst>
          </p:cNvPr>
          <p:cNvGraphicFramePr>
            <a:graphicFrameLocks noGrp="1"/>
          </p:cNvGraphicFramePr>
          <p:nvPr>
            <p:ph idx="1"/>
            <p:extLst>
              <p:ext uri="{D42A27DB-BD31-4B8C-83A1-F6EECF244321}">
                <p14:modId xmlns:p14="http://schemas.microsoft.com/office/powerpoint/2010/main" val="424502075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20474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21D6-9913-47D9-AED1-66DC99BB447E}"/>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830B1681-4FA4-4274-9CFA-9C728425E155}"/>
              </a:ext>
            </a:extLst>
          </p:cNvPr>
          <p:cNvSpPr>
            <a:spLocks noGrp="1"/>
          </p:cNvSpPr>
          <p:nvPr>
            <p:ph idx="1"/>
          </p:nvPr>
        </p:nvSpPr>
        <p:spPr>
          <a:xfrm>
            <a:off x="677334" y="1616765"/>
            <a:ext cx="8596668" cy="5241235"/>
          </a:xfrm>
        </p:spPr>
        <p:txBody>
          <a:bodyPr>
            <a:normAutofit fontScale="92500"/>
          </a:bodyPr>
          <a:lstStyle/>
          <a:p>
            <a:pPr fontAlgn="base"/>
            <a:r>
              <a:rPr lang="en-US" sz="3200" dirty="0">
                <a:hlinkClick r:id="rId2" tooltip="1.800.650.6522"/>
              </a:rPr>
              <a:t>1.800.650.6522</a:t>
            </a:r>
            <a:r>
              <a:rPr lang="en-US" sz="3200" dirty="0"/>
              <a:t>Alabama Domestic Violence Hotline</a:t>
            </a:r>
          </a:p>
          <a:p>
            <a:pPr marL="0" indent="0" fontAlgn="base">
              <a:buNone/>
            </a:pPr>
            <a:r>
              <a:rPr lang="en-US" dirty="0"/>
              <a:t> </a:t>
            </a:r>
          </a:p>
          <a:p>
            <a:r>
              <a:rPr lang="en-US" sz="3200" dirty="0">
                <a:hlinkClick r:id="rId3" tooltip="1.800.799.7233"/>
              </a:rPr>
              <a:t>1.800.799.7233</a:t>
            </a:r>
            <a:r>
              <a:rPr lang="en-US" sz="3200" dirty="0"/>
              <a:t>National Domestic Violence Hotline</a:t>
            </a:r>
          </a:p>
          <a:p>
            <a:r>
              <a:rPr lang="en-US" sz="3200" dirty="0"/>
              <a:t>The Green Book Initiative</a:t>
            </a:r>
          </a:p>
          <a:p>
            <a:pPr lvl="1"/>
            <a:r>
              <a:rPr lang="en-US" sz="3000" dirty="0"/>
              <a:t>phone: 888-55-GREEN Web site: http://www.thegreenbook.info </a:t>
            </a:r>
          </a:p>
          <a:p>
            <a:pPr lvl="1"/>
            <a:r>
              <a:rPr lang="en-US" sz="2400" dirty="0"/>
              <a:t>Provides recommendations designed to help dependency courts and child welfare and domestic violence agencies better serve families experiencing violence and to achieve safety. </a:t>
            </a:r>
          </a:p>
        </p:txBody>
      </p:sp>
    </p:spTree>
    <p:extLst>
      <p:ext uri="{BB962C8B-B14F-4D97-AF65-F5344CB8AC3E}">
        <p14:creationId xmlns:p14="http://schemas.microsoft.com/office/powerpoint/2010/main" val="361503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p:spPr>
        <p:txBody>
          <a:bodyPr/>
          <a:lstStyle/>
          <a:p>
            <a:fld id="{FCC78555-1AF3-483D-A6D6-DBF6E9852FA5}" type="slidenum">
              <a:rPr lang="en-US" smtClean="0"/>
              <a:pPr/>
              <a:t>8</a:t>
            </a:fld>
            <a:endParaRPr lang="en-US"/>
          </a:p>
        </p:txBody>
      </p:sp>
      <p:sp>
        <p:nvSpPr>
          <p:cNvPr id="154626" name="Rectangle 2"/>
          <p:cNvSpPr>
            <a:spLocks noGrp="1" noChangeArrowheads="1"/>
          </p:cNvSpPr>
          <p:nvPr>
            <p:ph type="title"/>
          </p:nvPr>
        </p:nvSpPr>
        <p:spPr>
          <a:xfrm>
            <a:off x="316089" y="135467"/>
            <a:ext cx="9211733" cy="1312333"/>
          </a:xfrm>
        </p:spPr>
        <p:txBody>
          <a:bodyPr>
            <a:noAutofit/>
          </a:bodyPr>
          <a:lstStyle/>
          <a:p>
            <a:pPr algn="ctr" eaLnBrk="1" hangingPunct="1"/>
            <a:r>
              <a:rPr lang="en-US" sz="4000" b="1" dirty="0">
                <a:solidFill>
                  <a:schemeClr val="tx1"/>
                </a:solidFill>
                <a:latin typeface="Calibri" panose="020F0502020204030204" pitchFamily="34" charset="0"/>
                <a:cs typeface="Calibri" panose="020F0502020204030204" pitchFamily="34" charset="0"/>
              </a:rPr>
              <a:t>Types of </a:t>
            </a:r>
            <a:br>
              <a:rPr lang="en-US" sz="4000" b="1" dirty="0">
                <a:solidFill>
                  <a:schemeClr val="tx1"/>
                </a:solidFill>
                <a:latin typeface="Calibri" panose="020F0502020204030204" pitchFamily="34" charset="0"/>
                <a:cs typeface="Calibri" panose="020F0502020204030204" pitchFamily="34" charset="0"/>
              </a:rPr>
            </a:br>
            <a:r>
              <a:rPr lang="en-US" sz="4000" b="1" dirty="0">
                <a:solidFill>
                  <a:schemeClr val="tx1"/>
                </a:solidFill>
                <a:latin typeface="Calibri" panose="020F0502020204030204" pitchFamily="34" charset="0"/>
                <a:cs typeface="Calibri" panose="020F0502020204030204" pitchFamily="34" charset="0"/>
              </a:rPr>
              <a:t>Violence Against Women</a:t>
            </a:r>
          </a:p>
        </p:txBody>
      </p:sp>
      <p:sp>
        <p:nvSpPr>
          <p:cNvPr id="154627" name="Rectangle 3"/>
          <p:cNvSpPr>
            <a:spLocks noGrp="1" noChangeArrowheads="1"/>
          </p:cNvSpPr>
          <p:nvPr>
            <p:ph type="body" sz="half" idx="1"/>
          </p:nvPr>
        </p:nvSpPr>
        <p:spPr>
          <a:xfrm>
            <a:off x="1230489" y="2065867"/>
            <a:ext cx="4334933" cy="4060297"/>
          </a:xfrm>
        </p:spPr>
        <p:txBody>
          <a:bodyPr/>
          <a:lstStyle/>
          <a:p>
            <a:pPr eaLnBrk="1" hangingPunct="1"/>
            <a:r>
              <a:rPr lang="en-US" sz="2400" dirty="0">
                <a:solidFill>
                  <a:schemeClr val="tx1"/>
                </a:solidFill>
                <a:latin typeface="Calibri" panose="020F0502020204030204" pitchFamily="34" charset="0"/>
                <a:cs typeface="Calibri" panose="020F0502020204030204" pitchFamily="34" charset="0"/>
              </a:rPr>
              <a:t>Domestic/Intimate Partner Violence</a:t>
            </a:r>
          </a:p>
          <a:p>
            <a:pPr eaLnBrk="1" hangingPunct="1"/>
            <a:endParaRPr lang="en-US" sz="2400" dirty="0">
              <a:solidFill>
                <a:schemeClr val="tx1"/>
              </a:solidFill>
              <a:latin typeface="Calibri" panose="020F0502020204030204" pitchFamily="34" charset="0"/>
              <a:cs typeface="Calibri" panose="020F0502020204030204" pitchFamily="34" charset="0"/>
            </a:endParaRPr>
          </a:p>
          <a:p>
            <a:pPr eaLnBrk="1" hangingPunct="1"/>
            <a:r>
              <a:rPr lang="en-US" sz="2400" dirty="0">
                <a:solidFill>
                  <a:schemeClr val="tx1"/>
                </a:solidFill>
                <a:latin typeface="Calibri" panose="020F0502020204030204" pitchFamily="34" charset="0"/>
                <a:cs typeface="Calibri" panose="020F0502020204030204" pitchFamily="34" charset="0"/>
              </a:rPr>
              <a:t>Sexual Violence – non-conflict contexts</a:t>
            </a:r>
          </a:p>
          <a:p>
            <a:pPr eaLnBrk="1" hangingPunct="1"/>
            <a:endParaRPr lang="en-US" sz="2400" dirty="0">
              <a:solidFill>
                <a:schemeClr val="tx1"/>
              </a:solidFill>
              <a:latin typeface="Calibri" panose="020F0502020204030204" pitchFamily="34" charset="0"/>
              <a:cs typeface="Calibri" panose="020F0502020204030204" pitchFamily="34" charset="0"/>
            </a:endParaRPr>
          </a:p>
          <a:p>
            <a:pPr eaLnBrk="1" hangingPunct="1"/>
            <a:r>
              <a:rPr lang="en-US" sz="2400" dirty="0">
                <a:solidFill>
                  <a:schemeClr val="tx1"/>
                </a:solidFill>
                <a:latin typeface="Calibri" panose="020F0502020204030204" pitchFamily="34" charset="0"/>
                <a:cs typeface="Calibri" panose="020F0502020204030204" pitchFamily="34" charset="0"/>
              </a:rPr>
              <a:t>Crimes Against Women in War and Armed Conflict</a:t>
            </a:r>
          </a:p>
          <a:p>
            <a:pPr eaLnBrk="1" hangingPunct="1"/>
            <a:endParaRPr lang="en-US" b="1" dirty="0"/>
          </a:p>
        </p:txBody>
      </p:sp>
      <p:sp>
        <p:nvSpPr>
          <p:cNvPr id="154628" name="Rectangle 4"/>
          <p:cNvSpPr>
            <a:spLocks noGrp="1" noChangeArrowheads="1"/>
          </p:cNvSpPr>
          <p:nvPr>
            <p:ph type="body" sz="half" idx="2"/>
          </p:nvPr>
        </p:nvSpPr>
        <p:spPr>
          <a:xfrm>
            <a:off x="6096000" y="1905001"/>
            <a:ext cx="4032250" cy="4373563"/>
          </a:xfrm>
        </p:spPr>
        <p:txBody>
          <a:bodyPr>
            <a:noAutofit/>
          </a:bodyPr>
          <a:lstStyle/>
          <a:p>
            <a:pPr eaLnBrk="1" hangingPunct="1">
              <a:lnSpc>
                <a:spcPct val="90000"/>
              </a:lnSpc>
            </a:pPr>
            <a:r>
              <a:rPr lang="en-US" sz="2400" dirty="0">
                <a:solidFill>
                  <a:schemeClr val="tx1"/>
                </a:solidFill>
                <a:latin typeface="Calibri" panose="020F0502020204030204" pitchFamily="34" charset="0"/>
                <a:cs typeface="Calibri" panose="020F0502020204030204" pitchFamily="34" charset="0"/>
              </a:rPr>
              <a:t>Trafficking</a:t>
            </a:r>
          </a:p>
          <a:p>
            <a:pPr eaLnBrk="1" hangingPunct="1">
              <a:lnSpc>
                <a:spcPct val="90000"/>
              </a:lnSpc>
            </a:pPr>
            <a:endParaRPr lang="en-US" sz="2400" dirty="0">
              <a:solidFill>
                <a:schemeClr val="tx1"/>
              </a:solidFill>
              <a:latin typeface="Calibri" panose="020F0502020204030204" pitchFamily="34" charset="0"/>
              <a:cs typeface="Calibri" panose="020F0502020204030204" pitchFamily="34" charset="0"/>
            </a:endParaRPr>
          </a:p>
          <a:p>
            <a:pPr eaLnBrk="1" hangingPunct="1">
              <a:lnSpc>
                <a:spcPct val="90000"/>
              </a:lnSpc>
            </a:pPr>
            <a:r>
              <a:rPr lang="en-US" sz="2400" dirty="0">
                <a:solidFill>
                  <a:schemeClr val="tx1"/>
                </a:solidFill>
                <a:latin typeface="Calibri" panose="020F0502020204030204" pitchFamily="34" charset="0"/>
                <a:cs typeface="Calibri" panose="020F0502020204030204" pitchFamily="34" charset="0"/>
              </a:rPr>
              <a:t>Harmful Traditional Practices</a:t>
            </a:r>
          </a:p>
          <a:p>
            <a:pPr lvl="1" eaLnBrk="1" hangingPunct="1">
              <a:lnSpc>
                <a:spcPct val="90000"/>
              </a:lnSpc>
            </a:pPr>
            <a:r>
              <a:rPr lang="en-US" sz="2400" dirty="0">
                <a:solidFill>
                  <a:schemeClr val="tx1"/>
                </a:solidFill>
                <a:latin typeface="Calibri" panose="020F0502020204030204" pitchFamily="34" charset="0"/>
                <a:cs typeface="Calibri" panose="020F0502020204030204" pitchFamily="34" charset="0"/>
              </a:rPr>
              <a:t>Female Genital Mutilation</a:t>
            </a:r>
          </a:p>
          <a:p>
            <a:pPr lvl="1" eaLnBrk="1" hangingPunct="1">
              <a:lnSpc>
                <a:spcPct val="90000"/>
              </a:lnSpc>
            </a:pPr>
            <a:r>
              <a:rPr lang="en-US" sz="2400" dirty="0">
                <a:solidFill>
                  <a:schemeClr val="tx1"/>
                </a:solidFill>
                <a:latin typeface="Calibri" panose="020F0502020204030204" pitchFamily="34" charset="0"/>
                <a:cs typeface="Calibri" panose="020F0502020204030204" pitchFamily="34" charset="0"/>
              </a:rPr>
              <a:t>Dowry Murder</a:t>
            </a:r>
          </a:p>
          <a:p>
            <a:pPr lvl="1" eaLnBrk="1" hangingPunct="1">
              <a:lnSpc>
                <a:spcPct val="90000"/>
              </a:lnSpc>
            </a:pPr>
            <a:r>
              <a:rPr lang="en-US" sz="2400" dirty="0">
                <a:solidFill>
                  <a:schemeClr val="tx1"/>
                </a:solidFill>
                <a:latin typeface="Calibri" panose="020F0502020204030204" pitchFamily="34" charset="0"/>
                <a:cs typeface="Calibri" panose="020F0502020204030204" pitchFamily="34" charset="0"/>
              </a:rPr>
              <a:t>Honor Killings</a:t>
            </a:r>
          </a:p>
          <a:p>
            <a:pPr lvl="1" eaLnBrk="1" hangingPunct="1">
              <a:lnSpc>
                <a:spcPct val="90000"/>
              </a:lnSpc>
            </a:pPr>
            <a:r>
              <a:rPr lang="en-US" sz="2400" dirty="0">
                <a:solidFill>
                  <a:schemeClr val="tx1"/>
                </a:solidFill>
                <a:latin typeface="Calibri" panose="020F0502020204030204" pitchFamily="34" charset="0"/>
                <a:cs typeface="Calibri" panose="020F0502020204030204" pitchFamily="34" charset="0"/>
              </a:rPr>
              <a:t>Early Forced Marriage</a:t>
            </a:r>
          </a:p>
        </p:txBody>
      </p:sp>
    </p:spTree>
    <p:extLst>
      <p:ext uri="{BB962C8B-B14F-4D97-AF65-F5344CB8AC3E}">
        <p14:creationId xmlns:p14="http://schemas.microsoft.com/office/powerpoint/2010/main" val="34578871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fade">
                                      <p:cBhvr>
                                        <p:cTn id="7" dur="2000"/>
                                        <p:tgtEl>
                                          <p:spTgt spid="1546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4627"/>
                                        </p:tgtEl>
                                        <p:attrNameLst>
                                          <p:attrName>style.visibility</p:attrName>
                                        </p:attrNameLst>
                                      </p:cBhvr>
                                      <p:to>
                                        <p:strVal val="visible"/>
                                      </p:to>
                                    </p:set>
                                    <p:animEffect transition="in" filter="fade">
                                      <p:cBhvr>
                                        <p:cTn id="10" dur="2000"/>
                                        <p:tgtEl>
                                          <p:spTgt spid="1546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4628"/>
                                        </p:tgtEl>
                                        <p:attrNameLst>
                                          <p:attrName>style.visibility</p:attrName>
                                        </p:attrNameLst>
                                      </p:cBhvr>
                                      <p:to>
                                        <p:strVal val="visible"/>
                                      </p:to>
                                    </p:set>
                                    <p:animEffect transition="in" filter="fade">
                                      <p:cBhvr>
                                        <p:cTn id="13" dur="2000"/>
                                        <p:tgtEl>
                                          <p:spTgt spid="154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p:bldP spid="15462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5AC1-E793-4E5D-B587-D9C07BF499D7}"/>
              </a:ext>
            </a:extLst>
          </p:cNvPr>
          <p:cNvSpPr>
            <a:spLocks noGrp="1"/>
          </p:cNvSpPr>
          <p:nvPr>
            <p:ph type="title"/>
          </p:nvPr>
        </p:nvSpPr>
        <p:spPr/>
        <p:txBody>
          <a:bodyPr/>
          <a:lstStyle/>
          <a:p>
            <a:pPr algn="ctr"/>
            <a:r>
              <a:rPr lang="en-US" dirty="0"/>
              <a:t>Resources Continued</a:t>
            </a:r>
          </a:p>
        </p:txBody>
      </p:sp>
      <p:sp>
        <p:nvSpPr>
          <p:cNvPr id="3" name="Content Placeholder 2">
            <a:extLst>
              <a:ext uri="{FF2B5EF4-FFF2-40B4-BE49-F238E27FC236}">
                <a16:creationId xmlns:a16="http://schemas.microsoft.com/office/drawing/2014/main" id="{592B71B2-0D33-42BD-8BC4-57CAE9F50938}"/>
              </a:ext>
            </a:extLst>
          </p:cNvPr>
          <p:cNvSpPr>
            <a:spLocks noGrp="1"/>
          </p:cNvSpPr>
          <p:nvPr>
            <p:ph idx="1"/>
          </p:nvPr>
        </p:nvSpPr>
        <p:spPr/>
        <p:txBody>
          <a:bodyPr/>
          <a:lstStyle/>
          <a:p>
            <a:r>
              <a:rPr lang="en-US" dirty="0"/>
              <a:t>National Center on Domestic Violence, Trauma and Mental Health</a:t>
            </a:r>
          </a:p>
          <a:p>
            <a:pPr lvl="1"/>
            <a:r>
              <a:rPr lang="en-US" sz="2400" dirty="0">
                <a:hlinkClick r:id="rId2"/>
              </a:rPr>
              <a:t>http://www.nationalcenterdvtraumamh.org/</a:t>
            </a:r>
            <a:endParaRPr lang="en-US" sz="2400" dirty="0"/>
          </a:p>
          <a:p>
            <a:pPr lvl="2"/>
            <a:r>
              <a:rPr lang="en-US" sz="2200" dirty="0"/>
              <a:t>Review Handouts</a:t>
            </a:r>
          </a:p>
          <a:p>
            <a:pPr lvl="3"/>
            <a:r>
              <a:rPr lang="en-US" sz="2000" dirty="0"/>
              <a:t>Locating Services</a:t>
            </a:r>
          </a:p>
          <a:p>
            <a:pPr lvl="3"/>
            <a:r>
              <a:rPr lang="en-US" sz="2000" dirty="0" err="1"/>
              <a:t>Tipsheets</a:t>
            </a:r>
            <a:endParaRPr lang="en-US" sz="2000" dirty="0"/>
          </a:p>
        </p:txBody>
      </p:sp>
    </p:spTree>
    <p:extLst>
      <p:ext uri="{BB962C8B-B14F-4D97-AF65-F5344CB8AC3E}">
        <p14:creationId xmlns:p14="http://schemas.microsoft.com/office/powerpoint/2010/main" val="23701335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A55A-ACE2-45EC-8F6E-679758252753}"/>
              </a:ext>
            </a:extLst>
          </p:cNvPr>
          <p:cNvSpPr>
            <a:spLocks noGrp="1"/>
          </p:cNvSpPr>
          <p:nvPr>
            <p:ph type="title"/>
          </p:nvPr>
        </p:nvSpPr>
        <p:spPr/>
        <p:txBody>
          <a:bodyPr>
            <a:normAutofit/>
          </a:bodyPr>
          <a:lstStyle/>
          <a:p>
            <a:pPr algn="ctr"/>
            <a:r>
              <a:rPr lang="en-US" sz="5400" b="1" dirty="0">
                <a:solidFill>
                  <a:srgbClr val="00B050"/>
                </a:solidFill>
                <a:cs typeface="Calibri" panose="020F0502020204030204" pitchFamily="34" charset="0"/>
              </a:rPr>
              <a:t>Questions</a:t>
            </a:r>
          </a:p>
        </p:txBody>
      </p:sp>
      <p:pic>
        <p:nvPicPr>
          <p:cNvPr id="5" name="Content Placeholder 4" descr="A close up of a logo&#10;&#10;Description generated with very high confidence">
            <a:extLst>
              <a:ext uri="{FF2B5EF4-FFF2-40B4-BE49-F238E27FC236}">
                <a16:creationId xmlns:a16="http://schemas.microsoft.com/office/drawing/2014/main" id="{ED85FAB4-C32E-48F8-988B-CE66A1AB403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18656" y="2557187"/>
            <a:ext cx="3514725" cy="3171825"/>
          </a:xfrm>
        </p:spPr>
      </p:pic>
    </p:spTree>
    <p:extLst>
      <p:ext uri="{BB962C8B-B14F-4D97-AF65-F5344CB8AC3E}">
        <p14:creationId xmlns:p14="http://schemas.microsoft.com/office/powerpoint/2010/main" val="32409442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F7C1-2FAD-414F-8005-D914B57013E4}"/>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D45BE56E-A51D-41D8-AAA3-4EE28560043D}"/>
              </a:ext>
            </a:extLst>
          </p:cNvPr>
          <p:cNvSpPr>
            <a:spLocks noGrp="1"/>
          </p:cNvSpPr>
          <p:nvPr>
            <p:ph idx="1"/>
          </p:nvPr>
        </p:nvSpPr>
        <p:spPr/>
        <p:txBody>
          <a:bodyPr>
            <a:normAutofit/>
          </a:bodyPr>
          <a:lstStyle/>
          <a:p>
            <a:r>
              <a:rPr lang="en-US" sz="3200" dirty="0"/>
              <a:t>Maggie Cveticanin</a:t>
            </a:r>
          </a:p>
          <a:p>
            <a:r>
              <a:rPr lang="en-US" sz="3200" dirty="0">
                <a:hlinkClick r:id="rId2"/>
              </a:rPr>
              <a:t>maggie.cveticanin@lsfnet.org</a:t>
            </a:r>
            <a:endParaRPr lang="en-US" sz="3200" dirty="0"/>
          </a:p>
          <a:p>
            <a:r>
              <a:rPr lang="en-US" sz="3200" dirty="0"/>
              <a:t>904-624-2309</a:t>
            </a:r>
          </a:p>
        </p:txBody>
      </p:sp>
    </p:spTree>
    <p:extLst>
      <p:ext uri="{BB962C8B-B14F-4D97-AF65-F5344CB8AC3E}">
        <p14:creationId xmlns:p14="http://schemas.microsoft.com/office/powerpoint/2010/main" val="1644098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0F35FD0E-22B8-40C1-8546-7C64F241B693}" type="slidenum">
              <a:rPr lang="en-US" smtClean="0"/>
              <a:pPr/>
              <a:t>9</a:t>
            </a:fld>
            <a:endParaRPr lang="en-US"/>
          </a:p>
        </p:txBody>
      </p:sp>
      <p:sp>
        <p:nvSpPr>
          <p:cNvPr id="6147" name="Rectangle 2"/>
          <p:cNvSpPr>
            <a:spLocks noGrp="1" noChangeArrowheads="1"/>
          </p:cNvSpPr>
          <p:nvPr>
            <p:ph type="title"/>
          </p:nvPr>
        </p:nvSpPr>
        <p:spPr>
          <a:xfrm>
            <a:off x="1981200" y="274638"/>
            <a:ext cx="8229600" cy="868362"/>
          </a:xfrm>
        </p:spPr>
        <p:txBody>
          <a:bodyPr>
            <a:noAutofit/>
          </a:bodyPr>
          <a:lstStyle/>
          <a:p>
            <a:pPr eaLnBrk="1" hangingPunct="1"/>
            <a:r>
              <a:rPr lang="en-US" sz="4000" b="1" dirty="0">
                <a:solidFill>
                  <a:schemeClr val="tx1"/>
                </a:solidFill>
                <a:latin typeface="Calibri" panose="020F0502020204030204" pitchFamily="34" charset="0"/>
                <a:cs typeface="Calibri" panose="020F0502020204030204" pitchFamily="34" charset="0"/>
              </a:rPr>
              <a:t>Intimate Partner Violence</a:t>
            </a:r>
          </a:p>
        </p:txBody>
      </p:sp>
      <p:sp>
        <p:nvSpPr>
          <p:cNvPr id="6148" name="Rectangle 3"/>
          <p:cNvSpPr>
            <a:spLocks noGrp="1" noChangeArrowheads="1"/>
          </p:cNvSpPr>
          <p:nvPr>
            <p:ph type="body" idx="1"/>
          </p:nvPr>
        </p:nvSpPr>
        <p:spPr>
          <a:xfrm>
            <a:off x="1106311" y="1295400"/>
            <a:ext cx="8466667" cy="5105400"/>
          </a:xfrm>
        </p:spPr>
        <p:txBody>
          <a:bodyPr>
            <a:normAutofit/>
          </a:bodyPr>
          <a:lstStyle/>
          <a:p>
            <a:pPr eaLnBrk="1" hangingPunct="1">
              <a:lnSpc>
                <a:spcPct val="90000"/>
              </a:lnSpc>
              <a:buFontTx/>
              <a:buNone/>
            </a:pPr>
            <a:r>
              <a:rPr lang="en-US" sz="2400" dirty="0">
                <a:solidFill>
                  <a:schemeClr val="tx1"/>
                </a:solidFill>
                <a:latin typeface="Calibri" panose="020F0502020204030204" pitchFamily="34" charset="0"/>
                <a:cs typeface="Calibri" panose="020F0502020204030204" pitchFamily="34" charset="0"/>
              </a:rPr>
              <a:t>Intimate Partner Violence (IPV) is where one partner in an intimate relationship uses:</a:t>
            </a:r>
          </a:p>
          <a:p>
            <a:pPr eaLnBrk="1" hangingPunct="1">
              <a:lnSpc>
                <a:spcPct val="90000"/>
              </a:lnSpc>
              <a:buFontTx/>
              <a:buNone/>
            </a:pPr>
            <a:endParaRPr lang="en-US" sz="2400" dirty="0">
              <a:solidFill>
                <a:schemeClr val="tx1"/>
              </a:solidFill>
              <a:latin typeface="Calibri" panose="020F0502020204030204" pitchFamily="34" charset="0"/>
              <a:cs typeface="Calibri" panose="020F0502020204030204" pitchFamily="34" charset="0"/>
            </a:endParaRPr>
          </a:p>
          <a:p>
            <a:pPr eaLnBrk="1" hangingPunct="1">
              <a:lnSpc>
                <a:spcPct val="90000"/>
              </a:lnSpc>
              <a:buFontTx/>
              <a:buChar char="o"/>
            </a:pPr>
            <a:r>
              <a:rPr lang="en-US" sz="2400" dirty="0">
                <a:solidFill>
                  <a:schemeClr val="tx1"/>
                </a:solidFill>
                <a:latin typeface="Calibri" panose="020F0502020204030204" pitchFamily="34" charset="0"/>
                <a:cs typeface="Calibri" panose="020F0502020204030204" pitchFamily="34" charset="0"/>
              </a:rPr>
              <a:t>physical violence</a:t>
            </a:r>
          </a:p>
          <a:p>
            <a:pPr eaLnBrk="1" hangingPunct="1">
              <a:lnSpc>
                <a:spcPct val="90000"/>
              </a:lnSpc>
              <a:buFontTx/>
              <a:buChar char="o"/>
            </a:pPr>
            <a:r>
              <a:rPr lang="en-US" sz="2400" dirty="0">
                <a:solidFill>
                  <a:schemeClr val="tx1"/>
                </a:solidFill>
                <a:latin typeface="Calibri" panose="020F0502020204030204" pitchFamily="34" charset="0"/>
                <a:cs typeface="Calibri" panose="020F0502020204030204" pitchFamily="34" charset="0"/>
              </a:rPr>
              <a:t>sexual violence </a:t>
            </a:r>
          </a:p>
          <a:p>
            <a:pPr eaLnBrk="1" hangingPunct="1">
              <a:lnSpc>
                <a:spcPct val="90000"/>
              </a:lnSpc>
              <a:buFontTx/>
              <a:buChar char="o"/>
            </a:pPr>
            <a:r>
              <a:rPr lang="en-US" sz="2400" dirty="0">
                <a:solidFill>
                  <a:schemeClr val="tx1"/>
                </a:solidFill>
                <a:latin typeface="Calibri" panose="020F0502020204030204" pitchFamily="34" charset="0"/>
                <a:cs typeface="Calibri" panose="020F0502020204030204" pitchFamily="34" charset="0"/>
              </a:rPr>
              <a:t>threats of physical or sexual violence</a:t>
            </a:r>
          </a:p>
          <a:p>
            <a:pPr eaLnBrk="1" hangingPunct="1">
              <a:lnSpc>
                <a:spcPct val="90000"/>
              </a:lnSpc>
              <a:buFontTx/>
              <a:buChar char="o"/>
            </a:pPr>
            <a:r>
              <a:rPr lang="en-US" sz="2400" dirty="0">
                <a:solidFill>
                  <a:schemeClr val="tx1"/>
                </a:solidFill>
                <a:latin typeface="Calibri" panose="020F0502020204030204" pitchFamily="34" charset="0"/>
                <a:cs typeface="Calibri" panose="020F0502020204030204" pitchFamily="34" charset="0"/>
              </a:rPr>
              <a:t>psychological/emotional abuse </a:t>
            </a:r>
          </a:p>
          <a:p>
            <a:pPr eaLnBrk="1" hangingPunct="1">
              <a:lnSpc>
                <a:spcPct val="90000"/>
              </a:lnSpc>
              <a:buFontTx/>
              <a:buChar char="o"/>
            </a:pPr>
            <a:r>
              <a:rPr lang="en-US" sz="2400" dirty="0">
                <a:solidFill>
                  <a:schemeClr val="tx1"/>
                </a:solidFill>
                <a:latin typeface="Calibri" panose="020F0502020204030204" pitchFamily="34" charset="0"/>
                <a:cs typeface="Calibri" panose="020F0502020204030204" pitchFamily="34" charset="0"/>
              </a:rPr>
              <a:t>stalking and/or </a:t>
            </a:r>
          </a:p>
          <a:p>
            <a:pPr eaLnBrk="1" hangingPunct="1">
              <a:lnSpc>
                <a:spcPct val="90000"/>
              </a:lnSpc>
              <a:buFontTx/>
              <a:buChar char="o"/>
            </a:pPr>
            <a:r>
              <a:rPr lang="en-US" sz="2400" dirty="0">
                <a:solidFill>
                  <a:schemeClr val="tx1"/>
                </a:solidFill>
                <a:latin typeface="Calibri" panose="020F0502020204030204" pitchFamily="34" charset="0"/>
                <a:cs typeface="Calibri" panose="020F0502020204030204" pitchFamily="34" charset="0"/>
              </a:rPr>
              <a:t>economic abuse </a:t>
            </a:r>
          </a:p>
          <a:p>
            <a:pPr eaLnBrk="1" hangingPunct="1">
              <a:lnSpc>
                <a:spcPct val="90000"/>
              </a:lnSpc>
              <a:buFontTx/>
              <a:buNone/>
            </a:pPr>
            <a:endParaRPr lang="en-US" sz="2400" dirty="0">
              <a:solidFill>
                <a:schemeClr val="tx1"/>
              </a:solidFill>
              <a:latin typeface="Calibri" panose="020F0502020204030204" pitchFamily="34" charset="0"/>
              <a:cs typeface="Calibri" panose="020F0502020204030204" pitchFamily="34" charset="0"/>
            </a:endParaRPr>
          </a:p>
          <a:p>
            <a:pPr eaLnBrk="1" hangingPunct="1">
              <a:lnSpc>
                <a:spcPct val="90000"/>
              </a:lnSpc>
              <a:buFontTx/>
              <a:buNone/>
            </a:pPr>
            <a:r>
              <a:rPr lang="en-US" sz="2400" dirty="0">
                <a:solidFill>
                  <a:schemeClr val="tx1"/>
                </a:solidFill>
                <a:latin typeface="Calibri" panose="020F0502020204030204" pitchFamily="34" charset="0"/>
                <a:cs typeface="Calibri" panose="020F0502020204030204" pitchFamily="34" charset="0"/>
              </a:rPr>
              <a:t>to establish control over his/her intimate partner. </a:t>
            </a:r>
          </a:p>
        </p:txBody>
      </p:sp>
    </p:spTree>
    <p:extLst>
      <p:ext uri="{BB962C8B-B14F-4D97-AF65-F5344CB8AC3E}">
        <p14:creationId xmlns:p14="http://schemas.microsoft.com/office/powerpoint/2010/main" val="12749651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775</TotalTime>
  <Words>4421</Words>
  <Application>Microsoft Office PowerPoint</Application>
  <PresentationFormat>Widescreen</PresentationFormat>
  <Paragraphs>551</Paragraphs>
  <Slides>82</Slides>
  <Notes>29</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Abadi</vt:lpstr>
      <vt:lpstr>Arial</vt:lpstr>
      <vt:lpstr>Calibri</vt:lpstr>
      <vt:lpstr>Century Gothic</vt:lpstr>
      <vt:lpstr>Georgia</vt:lpstr>
      <vt:lpstr>Times New Roman</vt:lpstr>
      <vt:lpstr>Trebuchet MS</vt:lpstr>
      <vt:lpstr>Wingdings</vt:lpstr>
      <vt:lpstr>Wingdings 3</vt:lpstr>
      <vt:lpstr>Facet</vt:lpstr>
      <vt:lpstr>  Dynamics of Domestic Violence</vt:lpstr>
      <vt:lpstr>What is Domestic Violence?</vt:lpstr>
      <vt:lpstr>The simple truth: </vt:lpstr>
      <vt:lpstr>Epidemiology</vt:lpstr>
      <vt:lpstr>Epidemiology</vt:lpstr>
      <vt:lpstr>Power and Control</vt:lpstr>
      <vt:lpstr>Power and Control</vt:lpstr>
      <vt:lpstr>Types of  Violence Against Women</vt:lpstr>
      <vt:lpstr>Intimate Partner Violence</vt:lpstr>
      <vt:lpstr>Campaign of Violence and Cycle of Violence</vt:lpstr>
      <vt:lpstr>Factors that Support Battering</vt:lpstr>
      <vt:lpstr>PowerPoint Presentation</vt:lpstr>
      <vt:lpstr>PowerPoint Presentation</vt:lpstr>
      <vt:lpstr>Societal Factors That Support Intimate Partner Violence </vt:lpstr>
      <vt:lpstr>  Batterer Characteristic-related Behaviors In A Family</vt:lpstr>
      <vt:lpstr>    More Behaviors</vt:lpstr>
      <vt:lpstr>       Continued</vt:lpstr>
      <vt:lpstr>Characteristics of Batterers that Increase the Risk of Child Abuse and Neglect</vt:lpstr>
      <vt:lpstr>Common Myths About DV</vt:lpstr>
      <vt:lpstr>Domestic Violence is Not About Anger</vt:lpstr>
      <vt:lpstr>Why Don’t They Leave Video Part One</vt:lpstr>
      <vt:lpstr>Signs of Domestic Violence</vt:lpstr>
      <vt:lpstr>Signs Continued……</vt:lpstr>
      <vt:lpstr>Signs Continued….</vt:lpstr>
      <vt:lpstr>Why does she stay??? </vt:lpstr>
      <vt:lpstr>#WhyIStayed</vt:lpstr>
      <vt:lpstr>#WhyIStayed</vt:lpstr>
      <vt:lpstr>PowerPoint Presentation</vt:lpstr>
      <vt:lpstr>The Most DANGEROUS Time</vt:lpstr>
      <vt:lpstr>Risk Factors for DV Homicide  </vt:lpstr>
      <vt:lpstr>Questions to be asked…</vt:lpstr>
      <vt:lpstr>Safety Questions</vt:lpstr>
      <vt:lpstr>Important Realities</vt:lpstr>
      <vt:lpstr>Why It Continues?</vt:lpstr>
      <vt:lpstr>Why Don’t They Just Leave  Continued Video</vt:lpstr>
      <vt:lpstr>Impact of Domestic Violence on Survivor</vt:lpstr>
      <vt:lpstr>  Why Think about Trauma in the Context of Domestic Violence?   </vt:lpstr>
      <vt:lpstr>PowerPoint Presentation</vt:lpstr>
      <vt:lpstr>What Do We Mean by “Trauma”?</vt:lpstr>
      <vt:lpstr>The ACE Study</vt:lpstr>
      <vt:lpstr>Adverse Childhood Experiences</vt:lpstr>
      <vt:lpstr>“Every adult was once a child” Robert Block</vt:lpstr>
      <vt:lpstr>According to the study, ACE’s: </vt:lpstr>
      <vt:lpstr>How Trauma  Can Affect us as Adults</vt:lpstr>
      <vt:lpstr>How Trauma Can Affect Us As Adults </vt:lpstr>
      <vt:lpstr>Trauma Can Affect Our Capacity to:</vt:lpstr>
      <vt:lpstr>What Women Describe</vt:lpstr>
      <vt:lpstr>General Signs of Trauma</vt:lpstr>
      <vt:lpstr>What Did You Want to Be Group Activity?</vt:lpstr>
      <vt:lpstr>Alcohol, Drugs, and ACE</vt:lpstr>
      <vt:lpstr>Alcohol, Drugs and ACE continued…</vt:lpstr>
      <vt:lpstr>At the Same Time…</vt:lpstr>
      <vt:lpstr>Traumatic Effects of Abuse or Coercive Control?</vt:lpstr>
      <vt:lpstr> </vt:lpstr>
      <vt:lpstr>Mental Health and  Substance Use Coercion</vt:lpstr>
      <vt:lpstr>Trauma, Parenting and Coercive Control</vt:lpstr>
      <vt:lpstr>Harm Facing Survivors Using Alcohol and Other Drugs</vt:lpstr>
      <vt:lpstr>Harm Facing Survivors Using Alcohol and Other Drugs (cont.)</vt:lpstr>
      <vt:lpstr> Coping and Survival: In the Context of Ongoing Domestic Violence AND Trauma </vt:lpstr>
      <vt:lpstr>Case Study Activity</vt:lpstr>
      <vt:lpstr>What is being Trauma Informed??</vt:lpstr>
      <vt:lpstr>How Does a Trauma-Informed Approach Help?</vt:lpstr>
      <vt:lpstr>Incorporate a  Trauma-Informed Approach</vt:lpstr>
      <vt:lpstr>System Trauma</vt:lpstr>
      <vt:lpstr>The Trauma of a System</vt:lpstr>
      <vt:lpstr>Conclusions:</vt:lpstr>
      <vt:lpstr>Your Role</vt:lpstr>
      <vt:lpstr>Best Practices When Working With Families Experiencing DV</vt:lpstr>
      <vt:lpstr>How does this change how you think about your day-to-day work? Small Group Activity </vt:lpstr>
      <vt:lpstr>Safety Planning</vt:lpstr>
      <vt:lpstr>Safety Plan Ideas</vt:lpstr>
      <vt:lpstr>Safety Plan Continued</vt:lpstr>
      <vt:lpstr>Working Together</vt:lpstr>
      <vt:lpstr>A Coordinated Community Response Includes:</vt:lpstr>
      <vt:lpstr>A Coordinated Community Response Includes:</vt:lpstr>
      <vt:lpstr>The Benefits of a Coordinated Community Response</vt:lpstr>
      <vt:lpstr>The Benefits of a Coordinated Community Response</vt:lpstr>
      <vt:lpstr>Model Programs</vt:lpstr>
      <vt:lpstr>Resources</vt:lpstr>
      <vt:lpstr>Resources Continued</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Abuse Providers</dc:title>
  <dc:creator>Maggie Cveticanin</dc:creator>
  <cp:lastModifiedBy>Waller, Bailey</cp:lastModifiedBy>
  <cp:revision>27</cp:revision>
  <dcterms:created xsi:type="dcterms:W3CDTF">2018-06-12T02:47:37Z</dcterms:created>
  <dcterms:modified xsi:type="dcterms:W3CDTF">2019-09-13T19:35:49Z</dcterms:modified>
</cp:coreProperties>
</file>