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6" r:id="rId3"/>
    <p:sldId id="298" r:id="rId4"/>
    <p:sldId id="299" r:id="rId5"/>
    <p:sldId id="302" r:id="rId6"/>
    <p:sldId id="280" r:id="rId7"/>
    <p:sldId id="263" r:id="rId8"/>
    <p:sldId id="264" r:id="rId9"/>
    <p:sldId id="281" r:id="rId10"/>
    <p:sldId id="279" r:id="rId11"/>
    <p:sldId id="282" r:id="rId12"/>
    <p:sldId id="266" r:id="rId13"/>
    <p:sldId id="283" r:id="rId14"/>
    <p:sldId id="267" r:id="rId15"/>
    <p:sldId id="284" r:id="rId16"/>
    <p:sldId id="286" r:id="rId17"/>
    <p:sldId id="308" r:id="rId18"/>
    <p:sldId id="313" r:id="rId19"/>
    <p:sldId id="295" r:id="rId20"/>
    <p:sldId id="326" r:id="rId21"/>
    <p:sldId id="290" r:id="rId22"/>
    <p:sldId id="328" r:id="rId23"/>
    <p:sldId id="320" r:id="rId24"/>
    <p:sldId id="272" r:id="rId25"/>
    <p:sldId id="322" r:id="rId26"/>
    <p:sldId id="304" r:id="rId27"/>
    <p:sldId id="278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569" autoAdjust="0"/>
  </p:normalViewPr>
  <p:slideViewPr>
    <p:cSldViewPr>
      <p:cViewPr varScale="1">
        <p:scale>
          <a:sx n="66" d="100"/>
          <a:sy n="66" d="100"/>
        </p:scale>
        <p:origin x="5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2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71482B8-0F94-41CC-AC50-A8253AF38DD2}" type="datetimeFigureOut">
              <a:rPr lang="en-US"/>
              <a:pPr>
                <a:defRPr/>
              </a:pPr>
              <a:t>7/16/2023</a:t>
            </a:fld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FA5CA64-A5D2-4241-B216-7D3C72CE5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35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79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796">
              <a:defRPr sz="1200"/>
            </a:lvl1pPr>
          </a:lstStyle>
          <a:p>
            <a:pPr>
              <a:defRPr/>
            </a:pPr>
            <a:fld id="{6133471C-6DFD-4B75-B0D3-AC212BCDC427}" type="datetimeFigureOut">
              <a:rPr lang="en-US"/>
              <a:pPr>
                <a:defRPr/>
              </a:pPr>
              <a:t>7/16/2023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79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796">
              <a:defRPr sz="1200"/>
            </a:lvl1pPr>
          </a:lstStyle>
          <a:p>
            <a:pPr>
              <a:defRPr/>
            </a:pPr>
            <a:fld id="{7A753004-0BDC-42C3-B39B-E8433BEE4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118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Updated for</a:t>
            </a:r>
            <a:r>
              <a:rPr lang="en-US" baseline="0" dirty="0"/>
              <a:t> the current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8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Updated for the current law.</a:t>
            </a:r>
          </a:p>
        </p:txBody>
      </p:sp>
    </p:spTree>
    <p:extLst>
      <p:ext uri="{BB962C8B-B14F-4D97-AF65-F5344CB8AC3E}">
        <p14:creationId xmlns:p14="http://schemas.microsoft.com/office/powerpoint/2010/main" val="371036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2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3617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3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B31C3-1DB4-4C55-84DE-7AA0E80729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F69F7-D721-4852-B0BB-573788481A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94525-ACE4-4B4D-9C56-CE58AF35AC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2854-B2FB-494B-84AF-65381FD9A83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71DC-7931-47C4-A52C-A3C7AEE0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8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53250" name="Picture 2" descr="N:\Michelle Vilamaa\CTF Pictures and Images\logos\STATE SEAL and WEB Header\Coaster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1530350" cy="1530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8B267-DC5E-424D-BE6C-41D00DB74E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25D41-DBDB-4858-B20F-5F2DA88C0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BFEA-0983-4436-878C-CEABD1F44A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87B22-3EEF-4D2D-8AD1-DDD3BC35DC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CA494-14C4-4420-BAD2-FFCA4ABD4F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732A-7AB8-41C5-B719-83E9834D87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5C027-1791-4D67-AEB0-DA9BF18F60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AD1DC19-58F5-4B80-95AC-76A7A667BE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hr.alabama.gov/services/Child_Protective_Services/WrittenReport_MandatoryReporters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f.alabama.gov/" TargetMode="External"/><Relationship Id="rId2" Type="http://schemas.openxmlformats.org/officeDocument/2006/relationships/hyperlink" Target="http://www.dhr.alabam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ctf.alabama.gov/" TargetMode="External"/><Relationship Id="rId7" Type="http://schemas.openxmlformats.org/officeDocument/2006/relationships/hyperlink" Target="http://www.ctf.allianc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ventchildabuse.org/" TargetMode="External"/><Relationship Id="rId5" Type="http://schemas.openxmlformats.org/officeDocument/2006/relationships/hyperlink" Target="mailto:amanda.lightsey@ctf.alabama.gov" TargetMode="External"/><Relationship Id="rId4" Type="http://schemas.openxmlformats.org/officeDocument/2006/relationships/hyperlink" Target="mailto:sallye.longshore@ctf.alabam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990600"/>
            <a:ext cx="7010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Bodoni MT" pitchFamily="18" charset="0"/>
              </a:rPr>
              <a:t>State of Alabama </a:t>
            </a:r>
            <a:br>
              <a:rPr lang="en-US" sz="2800" dirty="0">
                <a:solidFill>
                  <a:schemeClr val="tx1"/>
                </a:solidFill>
                <a:latin typeface="Bodoni MT" pitchFamily="18" charset="0"/>
              </a:rPr>
            </a:br>
            <a:r>
              <a:rPr lang="en-US" sz="3600" dirty="0">
                <a:solidFill>
                  <a:schemeClr val="tx1"/>
                </a:solidFill>
                <a:latin typeface="Arial Black" pitchFamily="34" charset="0"/>
              </a:rPr>
              <a:t>Department of Child Abuse and Neglect Prevention</a:t>
            </a:r>
            <a:br>
              <a:rPr lang="en-US" sz="4800" dirty="0">
                <a:solidFill>
                  <a:schemeClr val="tx1"/>
                </a:solidFill>
                <a:latin typeface="Bodoni MT" pitchFamily="18" charset="0"/>
              </a:rPr>
            </a:br>
            <a:endParaRPr lang="en-US" sz="36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2990" y="3886200"/>
            <a:ext cx="8081010" cy="2590799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80000"/>
              </a:lnSpc>
            </a:pPr>
            <a:endParaRPr lang="en-US" sz="1600" dirty="0">
              <a:latin typeface="Bodoni MT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3600" dirty="0">
                <a:latin typeface="Bodoni MT" pitchFamily="18" charset="0"/>
              </a:rPr>
              <a:t>Moving from Mandatory Reporting to Mandatory Supporting: Keeping Students Safe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  <a:latin typeface="Bodoni MT" pitchFamily="18" charset="0"/>
              </a:rPr>
              <a:t>MEGA 2023</a:t>
            </a:r>
            <a:endParaRPr lang="en-US" sz="3200" dirty="0">
              <a:solidFill>
                <a:schemeClr val="tx1"/>
              </a:solidFill>
              <a:latin typeface="Bodoni MT" pitchFamily="18" charset="0"/>
            </a:endParaRPr>
          </a:p>
          <a:p>
            <a:pPr marR="0" eaLnBrk="1" hangingPunct="1">
              <a:lnSpc>
                <a:spcPct val="80000"/>
              </a:lnSpc>
            </a:pPr>
            <a:endParaRPr lang="en-US" sz="1600" dirty="0">
              <a:latin typeface="Bodoni MT" pitchFamily="18" charset="0"/>
            </a:endParaRPr>
          </a:p>
        </p:txBody>
      </p:sp>
      <p:pic>
        <p:nvPicPr>
          <p:cNvPr id="5125" name="Picture 5" descr="N:\Michelle Vilamaa\CTF Pictures and Images\logos\STATE SEAL and WEB Header\Coast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609600"/>
            <a:ext cx="2362200" cy="2362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85110"/>
            <a:ext cx="3886200" cy="9525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Sexual Abuse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i="1" dirty="0">
                <a:latin typeface="Bodoni MT" pitchFamily="18" charset="0"/>
              </a:rPr>
              <a:t>Sexual abuse</a:t>
            </a:r>
            <a:r>
              <a:rPr lang="en-US" sz="2400" dirty="0">
                <a:latin typeface="Bodoni MT" pitchFamily="18" charset="0"/>
              </a:rPr>
              <a:t> includes: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Bodoni MT" pitchFamily="18" charset="0"/>
              </a:rPr>
              <a:t>The employment, use, persuasion, inducement, enticement, or coercion of any child to engage in or having a child assist any other person to engage in any sexually explicit conduct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Bodoni MT" pitchFamily="18" charset="0"/>
              </a:rPr>
              <a:t>Any simulation of the conduct for the purpose of producing any visual depiction of the conduct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Bodoni MT" pitchFamily="18" charset="0"/>
              </a:rPr>
              <a:t>The rape, molestation, prostitution, or other form of sexual exploitation of children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Bodoni MT" pitchFamily="18" charset="0"/>
              </a:rPr>
              <a:t>Incest with children 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2400" b="1" dirty="0">
                <a:latin typeface="Bodoni MT" pitchFamily="18" charset="0"/>
              </a:rPr>
              <a:t>Citation: Ala. Code § 26-14-1(1)</a:t>
            </a:r>
            <a:endParaRPr lang="en-US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endParaRPr lang="en-US" sz="2400" i="1" dirty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i="1" dirty="0">
                <a:latin typeface="Bodoni MT" pitchFamily="18" charset="0"/>
              </a:rPr>
              <a:t>Sexual exploitation</a:t>
            </a:r>
            <a:r>
              <a:rPr lang="en-US" sz="2400" dirty="0">
                <a:latin typeface="Bodoni MT" pitchFamily="18" charset="0"/>
              </a:rPr>
              <a:t> includes: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Bodoni MT" pitchFamily="18" charset="0"/>
              </a:rPr>
              <a:t>Allowing, permitting, or encouraging a child to engage in prostitution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Bodoni MT" pitchFamily="18" charset="0"/>
              </a:rPr>
              <a:t>Allowing, permitting, encouraging, or engaging in the obscene or pornographic photographing, filming, or depicting of a child for commercial purposes 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2400" b="1" dirty="0">
                <a:latin typeface="Bodoni MT" pitchFamily="18" charset="0"/>
              </a:rPr>
              <a:t>Citation: Ala. Code § 26-14-1(1)</a:t>
            </a:r>
            <a:endParaRPr lang="en-US" sz="2400" dirty="0"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Bodoni MT" pitchFamily="18" charset="0"/>
              </a:rPr>
              <a:t>Signs to Look for with Sexual Abuse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Inappropriate displays of affection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Unusual interest in or inappropriate sexual knowledge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Over-compliance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Pain during urination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Difficulty walking or sitting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Frequent vomiting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Wetting pants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Emotional Abuse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Emotional</a:t>
            </a:r>
            <a:r>
              <a:rPr lang="en-US" sz="2800" b="1" dirty="0">
                <a:latin typeface="Bodoni MT" pitchFamily="18" charset="0"/>
              </a:rPr>
              <a:t> </a:t>
            </a:r>
            <a:r>
              <a:rPr lang="en-US" sz="2800" dirty="0">
                <a:latin typeface="Bodoni MT" pitchFamily="18" charset="0"/>
              </a:rPr>
              <a:t>Abuse includes non-accidental mental injury. 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Bodoni MT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Bodoni MT" pitchFamily="18" charset="0"/>
              </a:rPr>
              <a:t>Belittling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Bodoni MT" pitchFamily="18" charset="0"/>
              </a:rPr>
              <a:t>Terrorizing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Bodoni MT" pitchFamily="18" charset="0"/>
              </a:rPr>
              <a:t>Lack of nurture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Bodoni MT" pitchFamily="18" charset="0"/>
              </a:rPr>
              <a:t>Rejecting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Bodoni MT" pitchFamily="18" charset="0"/>
              </a:rPr>
              <a:t>Inconsistent parenting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Bodoni MT" pitchFamily="18" charset="0"/>
              </a:rPr>
              <a:t>Violent environment</a:t>
            </a:r>
            <a:endParaRPr lang="en-US" sz="2000" dirty="0">
              <a:latin typeface="Bodoni MT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en-US" sz="2400" b="1" dirty="0">
                <a:latin typeface="Bodoni MT" pitchFamily="18" charset="0"/>
              </a:rPr>
              <a:t>Citation: Ala. Code § 26-14-1(1)</a:t>
            </a:r>
            <a:endParaRPr lang="en-US" sz="2400" dirty="0"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Bodoni MT" pitchFamily="18" charset="0"/>
              </a:rPr>
              <a:t>Signs to Look for with Emotional Abuse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Depression or withdrawal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Lack of emotion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Lack of interest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Speech, sleep or eating disorders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Repetitive actions, such as rocking, sucking or biting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Increased emotional needs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Neglect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br>
              <a:rPr lang="en-US" sz="2800" dirty="0">
                <a:latin typeface="Bodoni MT" pitchFamily="18" charset="0"/>
              </a:rPr>
            </a:br>
            <a:r>
              <a:rPr lang="en-US" sz="2800" i="1" dirty="0">
                <a:latin typeface="Bodoni MT" pitchFamily="18" charset="0"/>
              </a:rPr>
              <a:t>Neglect</a:t>
            </a:r>
            <a:r>
              <a:rPr lang="en-US" sz="2800" dirty="0">
                <a:latin typeface="Bodoni MT" pitchFamily="18" charset="0"/>
              </a:rPr>
              <a:t> means negligent treatment or maltreatment of a child, including the failure to provide adequate food, medical treatment, supervision, clothing, or shelter.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2800" b="1" dirty="0">
                <a:latin typeface="Bodoni MT" pitchFamily="18" charset="0"/>
              </a:rPr>
              <a:t>Citation: Ala. Code § 26-14-1(1)</a:t>
            </a:r>
            <a:endParaRPr lang="en-US" sz="2800" dirty="0"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Physical neglect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Educational neglect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Emotional neglect</a:t>
            </a:r>
          </a:p>
        </p:txBody>
      </p:sp>
      <p:pic>
        <p:nvPicPr>
          <p:cNvPr id="3" name="Picture 2" descr="A picture containing person, person, outdoor, male&#10;&#10;Description automatically generated">
            <a:extLst>
              <a:ext uri="{FF2B5EF4-FFF2-40B4-BE49-F238E27FC236}">
                <a16:creationId xmlns:a16="http://schemas.microsoft.com/office/drawing/2014/main" id="{884B99BA-50B6-4BAD-822A-9A2B15130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08824"/>
            <a:ext cx="3962400" cy="24688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Signs to Look for with Neglect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Bodoni MT" pitchFamily="18" charset="0"/>
              </a:rPr>
              <a:t>Clothing that is dirty, torn, poorly fitting or inappropriate for the weather</a:t>
            </a:r>
          </a:p>
          <a:p>
            <a:pPr eaLnBrk="1" hangingPunct="1"/>
            <a:r>
              <a:rPr lang="en-US" sz="2800" dirty="0">
                <a:latin typeface="Bodoni MT" pitchFamily="18" charset="0"/>
              </a:rPr>
              <a:t>Sleepiness</a:t>
            </a:r>
          </a:p>
          <a:p>
            <a:pPr eaLnBrk="1" hangingPunct="1"/>
            <a:r>
              <a:rPr lang="en-US" sz="2800" dirty="0">
                <a:latin typeface="Bodoni MT" pitchFamily="18" charset="0"/>
              </a:rPr>
              <a:t>Poor hygiene</a:t>
            </a:r>
          </a:p>
          <a:p>
            <a:pPr eaLnBrk="1" hangingPunct="1"/>
            <a:r>
              <a:rPr lang="en-US" sz="2800" dirty="0">
                <a:latin typeface="Bodoni MT" pitchFamily="18" charset="0"/>
              </a:rPr>
              <a:t>Untreated medical or dental problems</a:t>
            </a:r>
          </a:p>
          <a:p>
            <a:pPr eaLnBrk="1" hangingPunct="1"/>
            <a:r>
              <a:rPr lang="en-US" sz="2800" dirty="0">
                <a:latin typeface="Bodoni MT" pitchFamily="18" charset="0"/>
              </a:rPr>
              <a:t>Inappropriate responsibility for younger siblings</a:t>
            </a:r>
          </a:p>
          <a:p>
            <a:pPr eaLnBrk="1" hangingPunct="1"/>
            <a:r>
              <a:rPr lang="en-US" sz="2800" dirty="0">
                <a:latin typeface="Bodoni MT" pitchFamily="18" charset="0"/>
              </a:rPr>
              <a:t>Frequent tardiness or absences from school</a:t>
            </a:r>
          </a:p>
          <a:p>
            <a:pPr eaLnBrk="1" hangingPunct="1"/>
            <a:r>
              <a:rPr lang="en-US" sz="2800" dirty="0">
                <a:latin typeface="Bodoni MT" pitchFamily="18" charset="0"/>
              </a:rPr>
              <a:t>Apparent lack of supervision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Bodoni MT" pitchFamily="18" charset="0"/>
              </a:rPr>
              <a:t>If you suspect abuse, what should you do?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Bodoni MT" pitchFamily="18" charset="0"/>
            </a:endParaRPr>
          </a:p>
          <a:p>
            <a:pPr eaLnBrk="1" hangingPunct="1"/>
            <a:r>
              <a:rPr lang="en-US" dirty="0">
                <a:latin typeface="Bodoni MT" pitchFamily="18" charset="0"/>
              </a:rPr>
              <a:t>Trust your instincts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Take notes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Look at the facts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Make a report using form</a:t>
            </a:r>
            <a:r>
              <a:rPr lang="en-US" b="1" dirty="0">
                <a:latin typeface="Bodoni MT" pitchFamily="18" charset="0"/>
              </a:rPr>
              <a:t>: </a:t>
            </a:r>
          </a:p>
          <a:p>
            <a:pPr eaLnBrk="1" hangingPunct="1">
              <a:buNone/>
            </a:pPr>
            <a:r>
              <a:rPr lang="en-US" b="1" dirty="0">
                <a:solidFill>
                  <a:srgbClr val="C00000"/>
                </a:solidFill>
                <a:latin typeface="Bodoni MT" pitchFamily="18" charset="0"/>
              </a:rPr>
              <a:t>	</a:t>
            </a:r>
            <a:r>
              <a:rPr lang="en-US" sz="2400" b="1" dirty="0">
                <a:solidFill>
                  <a:srgbClr val="C00000"/>
                </a:solidFill>
                <a:latin typeface="Bodoni MT" pitchFamily="18" charset="0"/>
              </a:rPr>
              <a:t>DHR-FCS-1593 </a:t>
            </a:r>
            <a:r>
              <a:rPr lang="en-US" sz="2400" dirty="0">
                <a:solidFill>
                  <a:srgbClr val="C00000"/>
                </a:solidFill>
                <a:latin typeface="Bodoni MT" pitchFamily="18" charset="0"/>
              </a:rPr>
              <a:t>available at your county DHR office or available online.</a:t>
            </a:r>
            <a:endParaRPr lang="en-US" dirty="0">
              <a:solidFill>
                <a:srgbClr val="C0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en-US" sz="2000" dirty="0">
                <a:latin typeface="Bodoni MT" pitchFamily="18" charset="0"/>
                <a:hlinkClick r:id="rId2"/>
              </a:rPr>
              <a:t>http://dhr.alabama.gov/services/Child_Protective_Services/WrittenReport_MandatoryReporters.aspx</a:t>
            </a:r>
            <a:endParaRPr lang="en-US" sz="2000" dirty="0">
              <a:latin typeface="Bodoni MT" pitchFamily="18" charset="0"/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Bodoni MT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DHR On-line Mandatory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under Child Protective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www.dhr.alabama.gov</a:t>
            </a:r>
            <a:endParaRPr lang="en-US" dirty="0"/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Link under CTF web site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Training opportunities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www.ctf.alabama.gov</a:t>
            </a:r>
            <a:endParaRPr lang="en-US" sz="2800" dirty="0"/>
          </a:p>
          <a:p>
            <a:pPr marL="402336" lvl="1" indent="0">
              <a:buNone/>
            </a:pPr>
            <a:r>
              <a:rPr lang="en-US" sz="3200" dirty="0"/>
              <a:t>					</a:t>
            </a:r>
          </a:p>
          <a:p>
            <a:pPr marL="402336" lvl="1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sXzDtPVeKsEVmWchjudhPDCtMZxnNMBhOODVaZNme4PSrZ6dKjYCRSh6UAYdywSc5HJFVYGCXbsuQH61du7Vnuo4t20scBv61i3RuNKm8m8iznlJV6MP89qQzXQgEknqcVJKfkrHhvTIR8pHPrWiZMwndxTQiePG0U1sDgVFHIMYBpxcc0AI6FicNgetc54j1C40+1kmgm2BASCTyx+lbV7chE2r948CvJvEesXFzrdxEJJDawqY2jEe8SEnlsg5HoOKL2HFXY7W/EeruEhvJ98U6gRMwAVJlOQD6K2MZrGurme3O+SORfO/eLG/wB4c9P94cj3HNUr68F48oR5Dkbf3inaw9Cpx+YrHk1K5ihMV1+9jVu3cdsH+96evSs2dCVjUlnOwlG8yJ+Qp/p7isy5UyAumDnuO34VWW+EcjYLTWxw29RkpnuR6e9Woyt0wEJEjtwpjOd35daQzKlUxXBZW2scHHvUkx3bWHQ84rs7T4ZeJb6N7q+ii0ywjUyST3J5CAZJ2DknA9q4mwufttvc+XFiKAjY56sCSMn9KVguugDgU5SaMUvQ0h2HgjHNN3fXbUZzk4JoPSmA7ePeiouf71FAj69Bzgj7ynINa0bhlHbPNc7cTmM8dK1NFuVubZhn5kOCP5VscposQBwKjCk84xT8EA7CWpDG7fec/hQBQ1SBp7ciNwkw5RvQ0XEA1jRTFKQs+3k/3JB3/wA+tWrgQW8DzTsiogyXkbaoHuTXLXHiaFZ2n0zZchfvbD8sg9AfX0NIDDtrh7ed4LhNk0bbWU+taZvd67RwKm8Rw2mtaNBr+lyB0dAxYfxp059CDwa5eG4ZOD+RoKR0cdztzg09LkuSBWLHP5nABzV1JNkfuaYWGXcxaSVvQYFeLfFK9vfDurWj6WIo47uNnkZo8lnBx1+hFey7C2fSvPfjdpH2jwhHfqD5llOMn/Yf5T+uKyqX5XY1oW50mecDxlqZtf8AS4oZkbuP8DkVVXXLPVSY4x9lvQMLHIco/wBP8KyYTusivUCsRfLg1e1edA0STIzqehAYZH5VzU60noz0KuHileJ9D/DX4TS69o0GsapqH2WC5TfDFCh8wDkHcTx1HbqK9q8N+ENF8P28C2FjB9ojUKblowZXPqWx1ras1iW1iFuipCEGxVGAFxwBU1diR5UpNnl/xu12SHTjolqfnureWWcA4JjCnC/if5V4DoM3n2V0yoETygjKBwDkEV3Pxk1OU+OdUI4EUKwoPYAf4n868xHmW80gt5DGr9QOjL1GaTNYKyNAj5gKazBSaZbylh84GfUU54S7EjhazNEMdwO/NG/IwOc0i2+Sdpz6segpjzpENsPJ/vUDROIeKKp739WoouM+sb4FkJHUViXVzfW1tNJpcxiulG5OMhsfwkdwen41tQyCZNp5Pas66j2OStavVWOWOjOes/ilqSoPtNlaO3TILJ/jVmb4i6pcri1W1t8/xbS5H5nFc14s0Nlke7tYy8LfNIijJU+oHpXKw3Plj5JMDIryKtavTfK2e1RoYeouZI6jWJ7nVpN2o3Mt0+eBK2UH0UcD8qzltZYBmAmJgM/IcAUlreq33mU5/CtaOeOTHzrjPOPaubnm3e508kYqySH+GPEdx4fsZ7JoVuLG6LO8TEggt94qe2evTrUkGvWw+WaGVR643cfhTJIlkHBRlAz+NPs9OjnuoU67jlh7Dqa6KeKqx0vc5p4WlK7tY3I7u3jthO52QkbtzcAD3rQWWI7PnX5/uk96529szqXiCNpMxaXpqFlHaSY9yO4VR+ZqLUr+HT7Oa6vnaacusdpar1LscKPdj+QGa7Y4mXU5Xg4NaM6G51O0tfMDl28sEttUkD2zXM+IdUj8QeHdR04LHbxXETJulbnPUfriqNzplw17tu74yTMiyOsbECMn+EeuMVNa6VFC+SpYjkFjmlLFLZII4Fp35jxTw7o2qXhljWwmZV4Ysu0ZHuetW7j4a67fTN5K28fHAkk5P5Cvb5Ub+HaG29apeWd6efJI2cjdET/SuZSaeh3uClHU9j8KapDqOmRiISLJbosciyDBBA6/TipvEt82naJdXMbhJFAVGPQMSAP515x8Lp49P8UTWMT3Mgu4S5MpZhlORgn69K6z4ozRL4Za3mXcJ5FwMf3TnP5gV6NOTlC7PEr0vZ1OVHzb8Q737V4p1EJIZnlRX3ZyScAMP5GsDBe3jI+8g2H8Oh/KtrxPo8puFvbHmcHLL6kd/wDGsO0kuriUw29n5kjtyAdpQjPUdMe9HNpctLoTQtsGSOB1J4FRzakgyqBpD+QrRk0gvxI7SMPfgfSo/wCxo16jB+tck8XBOx2QwdSSuZTXMsv+sIVOyjgCrunW/nHdwFHJY9FHqakOiknKs34nNaUbPAFWW1jaJB8qIcLn1I70RxVN9QlhKkegoiixwshHY4FFPGozHkvKD6BOKKv29PuZ+wqfyn0fdWzRQlomO5T0xzUN9GWgEhGGH3hXWX1ms6llBDjuO9c5cWsrM67wF55JwPyrtPPTOeY4PFZt/pVhe/NcWsTP/fA2t+YrUu4fLkwpD/7vNRpA55cbF96lxUtGaRk46pnPzeD7F0LRy3EXf727+dUH8GXuQbW+iK54EikY+pFdlIeirxn+Vcl478RG3U6PpxY3Ug2zunJjX+4P9o9/QVhPDUt2jaGKrJ2TORkv7mCaSKKaOXaSu4cK3PUV3Hgd7l9Pku7gL5zfKoByMA9RXGaj4cuDpmn3dldwiOdVWROjxt0IGeteh6DEkGmQIvRV2j8K4KkYU5JLc76VSpUi3LYviPdCFk5Zm3EDvj/69cndxxrr02uapHm1s90VjCBkM+MPMw9f4V+hPeuud/LieXOWxgVyeszRTtHDLJKjDkLGfmA5PFaxSb06jc1CLmytoE8dy09w5G933NvPIGOgraMgyRGwPfPIrOWaGW0EMdoxmJBRpCNzAHkkjoPevSk8DaXdWcLxS3MAdFLCNwQSR75rT6s0Y/XYSeuh53d3ES581HYdwrdc9qYbiOJCVnit2Ax84L4/DI/nXc6l8NIpbcjTtXubWf8A56SRLKPxHFeEfErwZeaR4lnsr3VLm9i8lJo2P7sPnIPyjgAEGolTcFeRvTxEKr5YHfeD7tl8caYV1GO6k84oIYFCHaVOSfmOQOp+ld/8Rby2mmj02eRQ/l+amDzn/wDUK+WI9Ia2MMtkzW91E4dJkO11I6EEdDXbXXji/vxG+uR+ZdR7R9rjXnjuV/nj3rWjWilZnNiqE5S50jVvLctIVGMep9KoC2UO4gUAtgSSbcFx6fSrovk1Yb4WQxdyv8R/w9qg1K8SyhbBrixGIveMNjowuHt70tyndyQ2kZDcmuWm11H1NYE5Hf2q1HDc63csyBhbqfmbON3+yD611cHgKPVEjOnadNBdYwjouc47N6/Ws6NByTZvVxMKb5TPtQki54qd4FK803WvDmu+GjjVbCVIu0yfPGf+BDgfjWWl6WBKt+dYOEouzOmM4yV4svfY1oqp9rk9f1oqR3Pryq1zZxTg8bW9RWVdeLNIgzi5aYjtEhasi58dKciy0+Rz2aVwo/IZr6GWIpw3kfLxoVJbRLmr6dc2sEkyMJIkGSEHzAfSuKfW9NZiZNQgQ9drkqfyNaV54m1y5BCSx2yn/nmgz+ZzXPPpv2i4aW4YySE5LMBzXLPHwXwq5108DJ/G7CahrxZBHoqme4c4+0MhEcQ6ZGepq3p+kWWla7pogs2kuJIJne4kJYuwK5JPr8xprQRwwnABYcj611VrMt3BZXKYwMg+wK8/riso4iVZu+ht7CNFaamBOkNppUv2u13LDeNOQRuCjzOn05zRDG9pfXdrIB+7f5M91PI/w/Ct2+h+02d/bsOJQdnvlcfzrkPF5uY5hcWszAzwbSOuHxkf1FOVO7Rcanus3Y7eW+k+y2ESy3BGfm4VB6tWNH8JdYvrgy6trkMOWyWtIzv/AAJ6Vf8Ah58RdHj8PWyapCNPn+5I6JlWbHU98/WvUdPvrXUbdZ7GeOeFujxtkV1U6Mba7nBVxEnotj5V+ITap4a8WahpUN5czQKFKF2+fYRwc4+ua9z+CXiF9e8FwpcMDdWLfZpD6gcqfy/lVD4s/DOTxdcw6lpF1Da6pGnlOJgfLmTJxkjkEZ61P8HvAepeDIdQbVb6CeS7KYhtwdibc8knkk59qVOFWNXX4RznSlR0+I9HryT49aQ0kOnatCCTFut5Mejcr+oI/GvW6qatp9vqunXFlepvt5lKsP8AD3rerDng4mNGp7OamfJE+3cxJ9OBWdcXR8uRreSPzI+sbD73tXT/ABG8JXXhrV/sxug8bjzIpl7rn+Idj/PtXHtbiVmkBCXMfJGeJF/w/lXkcri7M+hjKM1eOzLOk6uIbv7QiiOBx5ciqMAMO9d/4c8Bap4u0241e5JtrBI2a2jYHdckc/UIcHnqe1eb6Zpd3q+uW+n6JCZ5b5xG0f8AzzPdz6BR19q+1bGEwWUEDlXMcaoSFwDgY6dvpXRQw8aj55HHjMTKkuSHU+d/CN7bMERdPt/JibaSJM49tvr9a+hdLMDadbm0QJbtGCigYwCPSvnm5s/+EZ8f6xpk0e0zP9pt26B4yc/p0r3jwe2fDdh8wOI8ZB9zW2HqydWUJK1jixFNKEZp3ua7oroVdQykYIIyDXI698OfDOsl3n01IJ26y2p8pv04P5V19FdcoRl8SOSM5Qd4ux5A3wPsNx2a3fhc8AxISB9aK9fzRWX1al/Kb/W6387PJmgjBxxUc0sEA6gVh3eozAHaVUe5yaz57pz82Cx9WOBXz177I9zlfV2Ok+1h1JXoKil1CKFfmYdK5lriZ85mCj0U1HsWRsyOWPvW8KNSXQylUpx6m0l9d6lcG10q1kuZT2Rc49yew+tddpGmalpenC11ho0kl3MojOdoz0J9ak+EkIRrtgVC7FUD15zXV+Lk/wBBhlGA0cg/I8f4V208KoQ9pfU454vmn7NKyMDazNHuf5l5zVKLSE1HVEt53IhlYnK4yCATxV1XGNvqKu6NE0muW+PuxIzt+WB/OtKdpNMVSVk0eWeNPhnrkF681hEL6z3FlEGFYZ/vL6/Sn/DHS/FGn+K7ZYrW8tbUt/pImjKoyDrnPBPpXv4oro+rrn5kzi9s3HlaCiiiugxCquqXa2Onz3LDIjUkD1PYVarkviLfpb6VFbbv3txJ8q+w5/nioqT5IORdOHPNR7nl3ikR6nLK16TM8h+dj6151faBPLe22mWKlnlkxbzjJZTg/KR1PT8a9JECyPZCUPH5n3wRg/l26Gs2wlutJubDVrdIpJ0uWSONyRndlQTj65xXhxl795bdT6GPuwtHoeg/CfwLZ/D/AEKS91d7cazcjN3dFyVVc5CKT2AxnHU/hWhq/j1MNFocBnI4NxKCEH0HU/pXNXQmvHFxrV01zN1CnhE9gvQVmX+rWVjnozjoorqqYzlXLT0RwU8Lzy5qjuwvTd6refatSf7RIBtVpFACj0UdhVuxuLqwbfp1y0MgI4T7p+o6EVx954r8wuEVmx/CgJI/Kr/hLUPty+Y7Hk9K8/2s+bmud/sVy2a0Rv6z418SWoM0dwigHlRENq/h/Ws6f406g8cNvb2ttvIG+dAc++FPA5+tdnpWjR6i2+dP3C9f9o+lZni/4b6fqLC40lYdPvixd3VDsfjHKjoc45FetQdacOZnl1VRjLlRkj40X6gBrCxJHBJZh/WiuTbwZdwMYX0KaVozsMgQHeRxn8aKfPUF7OkdzZada8vJEZWB/jPH5Vc1G1j1CweDykUgZQgY2nH8qjgaO1hPmvye2aq3OrpFbuyhmRRklfSrjThFaIiU5yerOHm07W0cqtpaEKduftGP6Ui6XqxX94I4xnnZID+pq9dNFf3Mkklxc2xfnMEmMfWqF9oum+Sry6vIm0fM1xcH5vfGalRXQq/RlxbXUor2JrXUIICFCj/SNpHtgV1NpqN/PbpY65f3UcoIKSSN+7mPONrdAR6HmuY8PWOk6bqFkLpw7XoP2ZypXkZPBPfAyK7owlYXin2zQEgqxHzH6jpketc1So0+VHbShom0SRXMtqp3fvSB1XrXW+BS1xZzXsqbJJm2hT1Crxz6ZOfyriA5DKw+6hxt68GrdnetbXAktpGikz/CeCaMPVUHqRiaTnG0dz1Oisjw/rK6lEUkAjuox86diPUe1a9eqmpK6PIacXZhRRRTEBrh/FEinxTam4tnmghA2hRkswBbH0zjP0rp9avHtrcLCQJpDgE/wjua4nUbprYs+csR98nn3rkxVRRjY68LC75jmNf1d7jW0uJoUjiaRnwpz0B79652W/hXTLW6Yj/j9c/QKcD+VS3ZuXvtPt54jP58biFYudzlgO3Tqa7XwZ4Mfw1ZvqfiKCKc2cZMNvBmXDFiWfGPvZOB6DNefCnKsz1Jzhh4a9Oh5j4o8VT2qo00UsEcmQhdSu7H1+tM0lINT0+G8d3lWUZA6KCDgj3rV+NOv3OpWylIIPKMmxm8sMYRjjOe5/IdKyLAnStPisraONoohlTGxJbuSc+pzWv1eEHvdmP1ico3SsaNrtid0jAQLjhRj1p+kWssmvQ29gAJJ3wwHYd2/AVj2+qJ9pZXDoWIJLDpUc9/JFcJcwSbJI23AqfmU+opuCkrPYmM5RbaPo+0SO3tkij4jQYHv70E7id2QP51yXw/8ULr+nOtwy/2lBxKgGARnAb8e9dTE5Z/kwx/iY9B7CvTjaytsea07u+4/n0H4mipcj++34UVRFzycYPLfN7mnuUMMgfGwqQfQjHNAQheaztZZvspt0BLTcHH93vXG3pqdaOfsYY44VZUAJHI9RV2MwqeIo1P+4KksfDs1yw8i22AdWAIxW/Y+F4bSdDMzSTLztJ4H1rJvlXMzRe87Iv2rW95pa22rQo0bLgFh93057VLfW4RY0ivmVQoZlyDu9M1elgjEJDBSvfNcRqtk76rb2ulnFzdSCMKeRycfpXnybey3PSppdXsa0+oIjlMpj+8T1qrJqQMTShgNvfPFZPiLwnrek3M0c8sL+WNwkDbUcdcjPT361u2GgyxeEYdWgkW4lAHyMRsifONxx94Cj2NV3bWw/a0dEndsv6Xqt0Jbea1DiaMZyVIGO4NdkvjoKV32B2njKyjr9MV5jp9nDNK895rF5ql4D80MUgWJD6bV4H4k1o3Pysrbscn5VP3frW9OvOirJmFXDwqu7R6TB40snfbLb3EfuMMKvf8JTpQXc07KPeNua8nMoiH+sBB65Aqvc6iIIN6y7lB6YzW316S3Rz/AFCLejPStS1KPUZVltJMxt8iFgRn14+tc1rUDNbzlxgYK/jViwDIllHI/wDqYRM5/wBo8AfmSfwFOurlms7a2kA8y9kwF77ckj9BmpqP2ibZdOCptJF3S9c0jwv8PLXUdQHyWA8liFDP5hPQH1NZnhb43eGNfuDCkWoWq52+bND+7H1IPFc1rsbXlxqFjE7nTpcJLbscxucc5HftXNp4btbGDy7S1SGMHIEYxWkcWoRUUjN4Lnbbe59Emx0rVYhMbezu43XhwquGB9+9eQfFDw8uh6m13bxBLC45XauFjbHK+3qK5GCW805mFpdXEAbqI3K5/KqWseIdd+zSI2qX8kLDaUdvMQj3U5Fa+1p1VpuZrD1KTvujno5j5gcnJEhBz3q1LKZYARggjGSK4ifVLqzc4YTo7cKw2OP6H9K0tN1wyaaxXKuScbl9/wDGo5bGiZ1nh/WbzQNQF3YSbCcCVP4ZVz91geDXuHh7xrpGsW1utrOsV1KxUWsjfvAw5OfUe/evmWyu3uEYy3bSbGCsBtXk9Me1aluzwzJLE7RTIwdW6FSOhzVU6rhp0IqUuY+ptk558/Ge3pRXksPxRulhQTaWHlCgOwlwGPc47UV0e3gc3spdjrNL0+TUbqO3h2kueT1wPWu1s/BelwMZJFeaU9Wc/wAvSr9vMsJ837NEhY7WKDHuOasi7kkaQIihQcBjzmqUF1Ic30MjWoNP0ixaWO2Rp2+WIPk8+uPQVykK7Q0kh+Zucmu11WyN/btFIwE33o2PY/4V57qd6kLywOdk0J2yRn7yn/PfvXn42/Nrsd2CSadtxmp3qwQyMWwBXIaHrUllqs2owoslztKW7SdI89WA7nsPrVPxBqbXlx9ljbC9WYHtWYJsSgglQowox0Fc+Gi5S530OnEy5IcnVnSS6jdXtxLLezPNJIMFmOc10nwpsjeWWveH76VhEVjkjZDggHPzD8QK8/ju1SUF22jpx617p8PPDqaZYRX82fts8WD2wpOQP5V6dNcz1PLk+TVfI8qdb/TrifTJFi01IG2EgBmb/aA4GCOc81Le6jb2+nrvdnI5+0N82R+Fdd8U4vDlxKZjsbWPlXfGxPyj+92NcfYajPHbRwp/qIWJEPT8Aew715lal7OXK3oexQrKtG6WvUqi9tNQtDLZTpcgjGY5M81peHvAd94p0q6vPtz2cEQaK0hUD9669WcnoueOKzrq/wBTELfZ7OJE5x8wHNbnh/4h3eieELixFkk+qW5H2Vf4HDNzu7/Lkn3FPDwpyn770FiJVIQ/drUmvNXSG+fTrq1uoruMIZ41Uk7QMYB6HPPI7VraeLzUdcN8lrM0SQGO2QR4G5urE9BgAD161JLqtv4q8NLq3kJBqVrKsUwUE5B6Y745zz05rDi1PVdHu1ubSZHCtlojkKy/3f8A69dTik99Dk9vJp6amJ4kvbjwxrK2euLHDPdEyxFX3K4zjg+vtUcetwyjh69rvdL0fxlotpJqdlHcQMBNFvGGjb2Ycg14p8WNP03QdchstKVlMdsJJtzZ5J+UflUVcG1rF6F0MZGWklqMlnhnznb+NW9N8Ky6liZ2NtanoxGWf/dHp7mqXw5sF1Jbi7uIBJ5BG0s3yls/3e/FenwpMy5kA6dBxU0cG73myq2MSXLT3PMfFHwz0e509zA08dyDu8wtuBH+70/Kj4WaLbWJl8K+KbK31DR55DJZXWMPbyN1UnqoOMgjofrXol1EWDB2jQMOMtWbbafC7sZiX55OcD9K9FU1ayOBzbWp538VPg5LoV8mqeHhcT6SV3SpgM8DepxyUI/I1z3hizvNUuVsrK0F0x6FozsUdyX7D619CaUz25b7LLKoIwcuSPyNW7K0it1KW8Mcak5IjUKM/hWcsPeV07I0hirQ5ZK7ONi+HGkiJPNe6MmBuKyEDPfHtRXfeUfQUVf1en2MvrEy1DJviYOP3bnH6VYg3RfJLyRwHHeqNu5hJt7gYwflOKnnLCFZEI3g9CfvCrRmy1LKkkbc7XTv6VxfiyLS9Qf/AIm1hDcFFwsqsUkUHtkYOK1dR1QKJB9nZt4wecYPrXN3rb0Y3DiOI9A3U+1RUtJWZdO8XdHK3GjeH7OKV7K01IS3A27YpfMJA92+6P51x81hdec8UULuynJBYbkHbJ6V395dWsTEliSenynFZ1tcWMKFYsKpOSeeSepJNc9opWRq5Sk7s5mx0a8eWNZIQVVgclh0zmvUPF/jO8uLc2elIIAy7evOPc9h7CuZZ0PKSAKfQ1BJGmxnRmZj1IOaqM+XYlxvuYTWV6s5muLhJSTzk1omFkdXAIMijcPcVTu5Wibc9xMEHXYmcfVe4rfkRLnwza6nbOJIkm8mQgYHI4/l+tc+IjzwfkdOFlyVEOg+dArhdmOM9qwPEFpkNtPzAc9s1t2TrvBByG5xUWsorxYz84H6V50X1R6nWzIPh5I+meHruAOpt5ZgykNnhc8Y7EZq/eXgwSBXJ6HdR2mtC2nfZbXBxn+63Y/0rsb1YY4mWMj8q9GkpVI6bHl4iPJN36mn4N+I8em3cGlasFSyJCrN/wA8s9M/7Oe/avNPinqTXXi/XJ92R5vlqQc8A7Rj8qm1qy+0FniIDnjI/rXKeJ4pY9Htp8HLJhh33IcEfyroTklyyMYxSbkj2f4YW6x+C7BrVW3ShppC+BlixHHtwMV1au4jZ597Y7RpvxXJfDe5in8FaTgF1FsFZVOPmDEEfnXZR2nnIqypAEH8GzI/+vXT0MXuzNEK3ReQacje8n3j+lQQFGClNywgn5W6gg8g1tvZW8aYiijj/wBxdv8AKub1F5YdWihdi2cMD6/4047i6HVWEYYBUHPf2rWjiCKABVTSYhHbqzfePJq6zccVRmHFFQ/NRQIp+JLpdD0x7nUJk2j7kYGSx9K8mtPifd6lO8Txx2tp5nlK8UBncN2yCwz9BVHxz4puPFl+UtFcxKSFC8j8K2/AXw8FjcW+sa5GY54D5ttbA4x6O/49B+J9K4PbynO0Nj1IYenSpc9bc7NFudO09Rf3BvbyRiQ3l7OvQbewA6+9Yk8zz3exEEs+ME4+VfYVoSTtqU8hMvlw52jAwzewHYVnXWowafK9vbRYkX+96/1rST7nItdSO+kWwUiZjNcMPu5+Vayre9edm84554XHAqG4kknleSVssTzUCqUO5Qc1k5djRIW8EiFiI1YH+6MVVt7qLeVLMhzgq3NXhMCpVq5Oe4kivXik+8j43HqR2qblIvXt6rSugY/IcA12fw6kh1fwp4m0MRqrqgu0cf3v/wBaj8zXlWpTFNTcg8SKG/GvRPhzdnTvhn4y1ZY1W6GIFfd6qMD2+/mrgua6ZE3yq63Rn6ZOMHJ+f0q1cy71YN8rHjPpWPYTlmDgbGlUP+daVyge2YK2W/nXj25W0e7pJKSOf1qzDglTnHOa3fD2s/bNMAnaJJocJIX/AIvQ1i+c+5op1xxxjvWXZmNdUCPkRyfKQBn6V1YSq4Tt3MMVR54X6o6ppre+lcWyYQHAlxgMe/4Vo+IPCJ1b4eXNxahlns52n+Vd25GUbhj8Ky7cwyMsSRh1QY3J2P06ivZPhmom8PzRyASIX2nPcY6V6qXNoeM5ciuef/Ca3Nt4baNkO1Jjg+xAOP1rvhJt5OQOnA4rO1Tw/e6Osospf9HnnXDr95VOevv796vWkHkRD5mJA/iOa0jorMiVm20JLPGAfm6VzeuXEUWoaZJNIFaR2RVxkt3ro7pjtyY1lA6qRg/nXLapFLLfwu+1rYH91gYKnuD70xI7qxZmjUAZ7Vl+L9ci0aBczjeoYMFbBd8cIPfvWho8wOWXoE4+teffEXZefYEknzdq8kjInQoeFJ9xUVqns6bkOhTVSooswf8AhMteHH22P/v1n9aKyjYsSTk/lRXk/W63c9j6nRO8+BdtA1kzmGMuOQxUZBrt/FzESyYJGQg/Q/4UUV24f4Dixv8AGOPTi+gx/fFYXiXjWZccc0UUS2MY7lSPk0r/AHqKKg0K8/Ei4rl/EQxq6Y4zGv8AM0UUDRk6r/x/W/8A1zP869L0FF/4Ubr52jJvVB468x0UVrT6mVXYxrsAX6ADAEKAAfStBR+6ooryK38Rnt0P4UTndb6Ie+axoCRren4/57r/ADooopfEjSfwP0N/xF+61lHj+RjKBleDivb/AIWk/wBm3w7ecP8A0EUUV70Nz5yp8J02u/8AILn/AA/mKwpAOBjiiirZlHYhkA2rwKwL8ARyYH90/jmiijqWja0PpH7g1wHjbi/tPaI/+hUUVz4v+EzbB/xkc+CfU0UUV4h7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sXzDtPVeKsEVmWchjudhPDCtMZxnNMBhOODVaZNme4PSrZ6dKjYCRSh6UAYdywSc5HJFVYGCXbsuQH61du7Vnuo4t20scBv61i3RuNKm8m8iznlJV6MP89qQzXQgEknqcVJKfkrHhvTIR8pHPrWiZMwndxTQiePG0U1sDgVFHIMYBpxcc0AI6FicNgetc54j1C40+1kmgm2BASCTyx+lbV7chE2r948CvJvEesXFzrdxEJJDawqY2jEe8SEnlsg5HoOKL2HFXY7W/EeruEhvJ98U6gRMwAVJlOQD6K2MZrGurme3O+SORfO/eLG/wB4c9P94cj3HNUr68F48oR5Dkbf3inaw9Cpx+YrHk1K5ihMV1+9jVu3cdsH+96evSs2dCVjUlnOwlG8yJ+Qp/p7isy5UyAumDnuO34VWW+EcjYLTWxw29RkpnuR6e9Woyt0wEJEjtwpjOd35daQzKlUxXBZW2scHHvUkx3bWHQ84rs7T4ZeJb6N7q+ii0ywjUyST3J5CAZJ2DknA9q4mwufttvc+XFiKAjY56sCSMn9KVguugDgU5SaMUvQ0h2HgjHNN3fXbUZzk4JoPSmA7ePeiouf71FAj69Bzgj7ynINa0bhlHbPNc7cTmM8dK1NFuVubZhn5kOCP5VscposQBwKjCk84xT8EA7CWpDG7fec/hQBQ1SBp7ciNwkw5RvQ0XEA1jRTFKQs+3k/3JB3/wA+tWrgQW8DzTsiogyXkbaoHuTXLXHiaFZ2n0zZchfvbD8sg9AfX0NIDDtrh7ed4LhNk0bbWU+taZvd67RwKm8Rw2mtaNBr+lyB0dAxYfxp059CDwa5eG4ZOD+RoKR0cdztzg09LkuSBWLHP5nABzV1JNkfuaYWGXcxaSVvQYFeLfFK9vfDurWj6WIo47uNnkZo8lnBx1+hFey7C2fSvPfjdpH2jwhHfqD5llOMn/Yf5T+uKyqX5XY1oW50mecDxlqZtf8AS4oZkbuP8DkVVXXLPVSY4x9lvQMLHIco/wBP8KyYTusivUCsRfLg1e1edA0STIzqehAYZH5VzU60noz0KuHileJ9D/DX4TS69o0GsapqH2WC5TfDFCh8wDkHcTx1HbqK9q8N+ENF8P28C2FjB9ojUKblowZXPqWx1ras1iW1iFuipCEGxVGAFxwBU1diR5UpNnl/xu12SHTjolqfnureWWcA4JjCnC/if5V4DoM3n2V0yoETygjKBwDkEV3Pxk1OU+OdUI4EUKwoPYAf4n868xHmW80gt5DGr9QOjL1GaTNYKyNAj5gKazBSaZbylh84GfUU54S7EjhazNEMdwO/NG/IwOc0i2+Sdpz6segpjzpENsPJ/vUDROIeKKp739WoouM+sb4FkJHUViXVzfW1tNJpcxiulG5OMhsfwkdwen41tQyCZNp5Pas66j2OStavVWOWOjOes/ilqSoPtNlaO3TILJ/jVmb4i6pcri1W1t8/xbS5H5nFc14s0Nlke7tYy8LfNIijJU+oHpXKw3Plj5JMDIryKtavTfK2e1RoYeouZI6jWJ7nVpN2o3Mt0+eBK2UH0UcD8qzltZYBmAmJgM/IcAUlreq33mU5/CtaOeOTHzrjPOPaubnm3e508kYqySH+GPEdx4fsZ7JoVuLG6LO8TEggt94qe2evTrUkGvWw+WaGVR643cfhTJIlkHBRlAz+NPs9OjnuoU67jlh7Dqa6KeKqx0vc5p4WlK7tY3I7u3jthO52QkbtzcAD3rQWWI7PnX5/uk96529szqXiCNpMxaXpqFlHaSY9yO4VR+ZqLUr+HT7Oa6vnaacusdpar1LscKPdj+QGa7Y4mXU5Xg4NaM6G51O0tfMDl28sEttUkD2zXM+IdUj8QeHdR04LHbxXETJulbnPUfriqNzplw17tu74yTMiyOsbECMn+EeuMVNa6VFC+SpYjkFjmlLFLZII4Fp35jxTw7o2qXhljWwmZV4Ysu0ZHuetW7j4a67fTN5K28fHAkk5P5Cvb5Ub+HaG29apeWd6efJI2cjdET/SuZSaeh3uClHU9j8KapDqOmRiISLJbosciyDBBA6/TipvEt82naJdXMbhJFAVGPQMSAP515x8Lp49P8UTWMT3Mgu4S5MpZhlORgn69K6z4ozRL4Za3mXcJ5FwMf3TnP5gV6NOTlC7PEr0vZ1OVHzb8Q737V4p1EJIZnlRX3ZyScAMP5GsDBe3jI+8g2H8Oh/KtrxPo8puFvbHmcHLL6kd/wDGsO0kuriUw29n5kjtyAdpQjPUdMe9HNpctLoTQtsGSOB1J4FRzakgyqBpD+QrRk0gvxI7SMPfgfSo/wCxo16jB+tck8XBOx2QwdSSuZTXMsv+sIVOyjgCrunW/nHdwFHJY9FHqakOiknKs34nNaUbPAFWW1jaJB8qIcLn1I70RxVN9QlhKkegoiixwshHY4FFPGozHkvKD6BOKKv29PuZ+wqfyn0fdWzRQlomO5T0xzUN9GWgEhGGH3hXWX1ms6llBDjuO9c5cWsrM67wF55JwPyrtPPTOeY4PFZt/pVhe/NcWsTP/fA2t+YrUu4fLkwpD/7vNRpA55cbF96lxUtGaRk46pnPzeD7F0LRy3EXf727+dUH8GXuQbW+iK54EikY+pFdlIeirxn+Vcl478RG3U6PpxY3Ug2zunJjX+4P9o9/QVhPDUt2jaGKrJ2TORkv7mCaSKKaOXaSu4cK3PUV3Hgd7l9Pku7gL5zfKoByMA9RXGaj4cuDpmn3dldwiOdVWROjxt0IGeteh6DEkGmQIvRV2j8K4KkYU5JLc76VSpUi3LYviPdCFk5Zm3EDvj/69cndxxrr02uapHm1s90VjCBkM+MPMw9f4V+hPeuud/LieXOWxgVyeszRTtHDLJKjDkLGfmA5PFaxSb06jc1CLmytoE8dy09w5G933NvPIGOgraMgyRGwPfPIrOWaGW0EMdoxmJBRpCNzAHkkjoPevSk8DaXdWcLxS3MAdFLCNwQSR75rT6s0Y/XYSeuh53d3ES581HYdwrdc9qYbiOJCVnit2Ax84L4/DI/nXc6l8NIpbcjTtXubWf8A56SRLKPxHFeEfErwZeaR4lnsr3VLm9i8lJo2P7sPnIPyjgAEGolTcFeRvTxEKr5YHfeD7tl8caYV1GO6k84oIYFCHaVOSfmOQOp+ld/8Rby2mmj02eRQ/l+amDzn/wDUK+WI9Ia2MMtkzW91E4dJkO11I6EEdDXbXXji/vxG+uR+ZdR7R9rjXnjuV/nj3rWjWilZnNiqE5S50jVvLctIVGMep9KoC2UO4gUAtgSSbcFx6fSrovk1Yb4WQxdyv8R/w9qg1K8SyhbBrixGIveMNjowuHt70tyndyQ2kZDcmuWm11H1NYE5Hf2q1HDc63csyBhbqfmbON3+yD611cHgKPVEjOnadNBdYwjouc47N6/Ws6NByTZvVxMKb5TPtQki54qd4FK803WvDmu+GjjVbCVIu0yfPGf+BDgfjWWl6WBKt+dYOEouzOmM4yV4svfY1oqp9rk9f1oqR3Pryq1zZxTg8bW9RWVdeLNIgzi5aYjtEhasi58dKciy0+Rz2aVwo/IZr6GWIpw3kfLxoVJbRLmr6dc2sEkyMJIkGSEHzAfSuKfW9NZiZNQgQ9drkqfyNaV54m1y5BCSx2yn/nmgz+ZzXPPpv2i4aW4YySE5LMBzXLPHwXwq5108DJ/G7CahrxZBHoqme4c4+0MhEcQ6ZGepq3p+kWWla7pogs2kuJIJne4kJYuwK5JPr8xprQRwwnABYcj611VrMt3BZXKYwMg+wK8/riso4iVZu+ht7CNFaamBOkNppUv2u13LDeNOQRuCjzOn05zRDG9pfXdrIB+7f5M91PI/w/Ct2+h+02d/bsOJQdnvlcfzrkPF5uY5hcWszAzwbSOuHxkf1FOVO7Rcanus3Y7eW+k+y2ESy3BGfm4VB6tWNH8JdYvrgy6trkMOWyWtIzv/AAJ6Vf8Ah58RdHj8PWyapCNPn+5I6JlWbHU98/WvUdPvrXUbdZ7GeOeFujxtkV1U6Mba7nBVxEnotj5V+ITap4a8WahpUN5czQKFKF2+fYRwc4+ua9z+CXiF9e8FwpcMDdWLfZpD6gcqfy/lVD4s/DOTxdcw6lpF1Da6pGnlOJgfLmTJxkjkEZ61P8HvAepeDIdQbVb6CeS7KYhtwdibc8knkk59qVOFWNXX4RznSlR0+I9HryT49aQ0kOnatCCTFut5Mejcr+oI/GvW6qatp9vqunXFlepvt5lKsP8AD3rerDng4mNGp7OamfJE+3cxJ9OBWdcXR8uRreSPzI+sbD73tXT/ABG8JXXhrV/sxug8bjzIpl7rn+Idj/PtXHtbiVmkBCXMfJGeJF/w/lXkcri7M+hjKM1eOzLOk6uIbv7QiiOBx5ciqMAMO9d/4c8Bap4u0241e5JtrBI2a2jYHdckc/UIcHnqe1eb6Zpd3q+uW+n6JCZ5b5xG0f8AzzPdz6BR19q+1bGEwWUEDlXMcaoSFwDgY6dvpXRQw8aj55HHjMTKkuSHU+d/CN7bMERdPt/JibaSJM49tvr9a+hdLMDadbm0QJbtGCigYwCPSvnm5s/+EZ8f6xpk0e0zP9pt26B4yc/p0r3jwe2fDdh8wOI8ZB9zW2HqydWUJK1jixFNKEZp3ua7oroVdQykYIIyDXI698OfDOsl3n01IJ26y2p8pv04P5V19FdcoRl8SOSM5Qd4ux5A3wPsNx2a3fhc8AxISB9aK9fzRWX1al/Kb/W6387PJmgjBxxUc0sEA6gVh3eozAHaVUe5yaz57pz82Cx9WOBXz177I9zlfV2Ok+1h1JXoKil1CKFfmYdK5lriZ85mCj0U1HsWRsyOWPvW8KNSXQylUpx6m0l9d6lcG10q1kuZT2Rc49yew+tddpGmalpenC11ho0kl3MojOdoz0J9ak+EkIRrtgVC7FUD15zXV+Lk/wBBhlGA0cg/I8f4V208KoQ9pfU454vmn7NKyMDazNHuf5l5zVKLSE1HVEt53IhlYnK4yCATxV1XGNvqKu6NE0muW+PuxIzt+WB/OtKdpNMVSVk0eWeNPhnrkF681hEL6z3FlEGFYZ/vL6/Sn/DHS/FGn+K7ZYrW8tbUt/pImjKoyDrnPBPpXv4oro+rrn5kzi9s3HlaCiiiugxCquqXa2Onz3LDIjUkD1PYVarkviLfpb6VFbbv3txJ8q+w5/nioqT5IORdOHPNR7nl3ikR6nLK16TM8h+dj6151faBPLe22mWKlnlkxbzjJZTg/KR1PT8a9JECyPZCUPH5n3wRg/l26Gs2wlutJubDVrdIpJ0uWSONyRndlQTj65xXhxl795bdT6GPuwtHoeg/CfwLZ/D/AEKS91d7cazcjN3dFyVVc5CKT2AxnHU/hWhq/j1MNFocBnI4NxKCEH0HU/pXNXQmvHFxrV01zN1CnhE9gvQVmX+rWVjnozjoorqqYzlXLT0RwU8Lzy5qjuwvTd6refatSf7RIBtVpFACj0UdhVuxuLqwbfp1y0MgI4T7p+o6EVx954r8wuEVmx/CgJI/Kr/hLUPty+Y7Hk9K8/2s+bmud/sVy2a0Rv6z418SWoM0dwigHlRENq/h/Ws6f406g8cNvb2ttvIG+dAc++FPA5+tdnpWjR6i2+dP3C9f9o+lZni/4b6fqLC40lYdPvixd3VDsfjHKjoc45FetQdacOZnl1VRjLlRkj40X6gBrCxJHBJZh/WiuTbwZdwMYX0KaVozsMgQHeRxn8aKfPUF7OkdzZada8vJEZWB/jPH5Vc1G1j1CweDykUgZQgY2nH8qjgaO1hPmvye2aq3OrpFbuyhmRRklfSrjThFaIiU5yerOHm07W0cqtpaEKduftGP6Ui6XqxX94I4xnnZID+pq9dNFf3Mkklxc2xfnMEmMfWqF9oum+Sry6vIm0fM1xcH5vfGalRXQq/RlxbXUor2JrXUIICFCj/SNpHtgV1NpqN/PbpY65f3UcoIKSSN+7mPONrdAR6HmuY8PWOk6bqFkLpw7XoP2ZypXkZPBPfAyK7owlYXin2zQEgqxHzH6jpketc1So0+VHbShom0SRXMtqp3fvSB1XrXW+BS1xZzXsqbJJm2hT1Crxz6ZOfyriA5DKw+6hxt68GrdnetbXAktpGikz/CeCaMPVUHqRiaTnG0dz1Oisjw/rK6lEUkAjuox86diPUe1a9eqmpK6PIacXZhRRRTEBrh/FEinxTam4tnmghA2hRkswBbH0zjP0rp9avHtrcLCQJpDgE/wjua4nUbprYs+csR98nn3rkxVRRjY68LC75jmNf1d7jW0uJoUjiaRnwpz0B79652W/hXTLW6Yj/j9c/QKcD+VS3ZuXvtPt54jP58biFYudzlgO3Tqa7XwZ4Mfw1ZvqfiKCKc2cZMNvBmXDFiWfGPvZOB6DNefCnKsz1Jzhh4a9Oh5j4o8VT2qo00UsEcmQhdSu7H1+tM0lINT0+G8d3lWUZA6KCDgj3rV+NOv3OpWylIIPKMmxm8sMYRjjOe5/IdKyLAnStPisraONoohlTGxJbuSc+pzWv1eEHvdmP1ico3SsaNrtid0jAQLjhRj1p+kWssmvQ29gAJJ3wwHYd2/AVj2+qJ9pZXDoWIJLDpUc9/JFcJcwSbJI23AqfmU+opuCkrPYmM5RbaPo+0SO3tkij4jQYHv70E7id2QP51yXw/8ULr+nOtwy/2lBxKgGARnAb8e9dTE5Z/kwx/iY9B7CvTjaytsea07u+4/n0H4mipcj++34UVRFzycYPLfN7mnuUMMgfGwqQfQjHNAQheaztZZvspt0BLTcHH93vXG3pqdaOfsYY44VZUAJHI9RV2MwqeIo1P+4KksfDs1yw8i22AdWAIxW/Y+F4bSdDMzSTLztJ4H1rJvlXMzRe87Iv2rW95pa22rQo0bLgFh93057VLfW4RY0ivmVQoZlyDu9M1elgjEJDBSvfNcRqtk76rb2ulnFzdSCMKeRycfpXnybey3PSppdXsa0+oIjlMpj+8T1qrJqQMTShgNvfPFZPiLwnrek3M0c8sL+WNwkDbUcdcjPT361u2GgyxeEYdWgkW4lAHyMRsifONxx94Cj2NV3bWw/a0dEndsv6Xqt0Jbea1DiaMZyVIGO4NdkvjoKV32B2njKyjr9MV5jp9nDNK895rF5ql4D80MUgWJD6bV4H4k1o3Pysrbscn5VP3frW9OvOirJmFXDwqu7R6TB40snfbLb3EfuMMKvf8JTpQXc07KPeNua8nMoiH+sBB65Aqvc6iIIN6y7lB6YzW316S3Rz/AFCLejPStS1KPUZVltJMxt8iFgRn14+tc1rUDNbzlxgYK/jViwDIllHI/wDqYRM5/wBo8AfmSfwFOurlms7a2kA8y9kwF77ckj9BmpqP2ibZdOCptJF3S9c0jwv8PLXUdQHyWA8liFDP5hPQH1NZnhb43eGNfuDCkWoWq52+bND+7H1IPFc1rsbXlxqFjE7nTpcJLbscxucc5HftXNp4btbGDy7S1SGMHIEYxWkcWoRUUjN4Lnbbe59Emx0rVYhMbezu43XhwquGB9+9eQfFDw8uh6m13bxBLC45XauFjbHK+3qK5GCW805mFpdXEAbqI3K5/KqWseIdd+zSI2qX8kLDaUdvMQj3U5Fa+1p1VpuZrD1KTvujno5j5gcnJEhBz3q1LKZYARggjGSK4ifVLqzc4YTo7cKw2OP6H9K0tN1wyaaxXKuScbl9/wDGo5bGiZ1nh/WbzQNQF3YSbCcCVP4ZVz91geDXuHh7xrpGsW1utrOsV1KxUWsjfvAw5OfUe/evmWyu3uEYy3bSbGCsBtXk9Me1aluzwzJLE7RTIwdW6FSOhzVU6rhp0IqUuY+ptk558/Ge3pRXksPxRulhQTaWHlCgOwlwGPc47UV0e3gc3spdjrNL0+TUbqO3h2kueT1wPWu1s/BelwMZJFeaU9Wc/wAvSr9vMsJ837NEhY7WKDHuOasi7kkaQIihQcBjzmqUF1Ic30MjWoNP0ixaWO2Rp2+WIPk8+uPQVykK7Q0kh+Zucmu11WyN/btFIwE33o2PY/4V57qd6kLywOdk0J2yRn7yn/PfvXn42/Nrsd2CSadtxmp3qwQyMWwBXIaHrUllqs2owoslztKW7SdI89WA7nsPrVPxBqbXlx9ljbC9WYHtWYJsSgglQowox0Fc+Gi5S530OnEy5IcnVnSS6jdXtxLLezPNJIMFmOc10nwpsjeWWveH76VhEVjkjZDggHPzD8QK8/ju1SUF22jpx617p8PPDqaZYRX82fts8WD2wpOQP5V6dNcz1PLk+TVfI8qdb/TrifTJFi01IG2EgBmb/aA4GCOc81Le6jb2+nrvdnI5+0N82R+Fdd8U4vDlxKZjsbWPlXfGxPyj+92NcfYajPHbRwp/qIWJEPT8Aew715lal7OXK3oexQrKtG6WvUqi9tNQtDLZTpcgjGY5M81peHvAd94p0q6vPtz2cEQaK0hUD9669WcnoueOKzrq/wBTELfZ7OJE5x8wHNbnh/4h3eieELixFkk+qW5H2Vf4HDNzu7/Lkn3FPDwpyn770FiJVIQ/drUmvNXSG+fTrq1uoruMIZ41Uk7QMYB6HPPI7VraeLzUdcN8lrM0SQGO2QR4G5urE9BgAD161JLqtv4q8NLq3kJBqVrKsUwUE5B6Y745zz05rDi1PVdHu1ubSZHCtlojkKy/3f8A69dTik99Dk9vJp6amJ4kvbjwxrK2euLHDPdEyxFX3K4zjg+vtUcetwyjh69rvdL0fxlotpJqdlHcQMBNFvGGjb2Ycg14p8WNP03QdchstKVlMdsJJtzZ5J+UflUVcG1rF6F0MZGWklqMlnhnznb+NW9N8Ky6liZ2NtanoxGWf/dHp7mqXw5sF1Jbi7uIBJ5BG0s3yls/3e/FenwpMy5kA6dBxU0cG73myq2MSXLT3PMfFHwz0e509zA08dyDu8wtuBH+70/Kj4WaLbWJl8K+KbK31DR55DJZXWMPbyN1UnqoOMgjofrXol1EWDB2jQMOMtWbbafC7sZiX55OcD9K9FU1ayOBzbWp538VPg5LoV8mqeHhcT6SV3SpgM8DepxyUI/I1z3hizvNUuVsrK0F0x6FozsUdyX7D619CaUz25b7LLKoIwcuSPyNW7K0it1KW8Mcak5IjUKM/hWcsPeV07I0hirQ5ZK7ONi+HGkiJPNe6MmBuKyEDPfHtRXfeUfQUVf1en2MvrEy1DJviYOP3bnH6VYg3RfJLyRwHHeqNu5hJt7gYwflOKnnLCFZEI3g9CfvCrRmy1LKkkbc7XTv6VxfiyLS9Qf/AIm1hDcFFwsqsUkUHtkYOK1dR1QKJB9nZt4wecYPrXN3rb0Y3DiOI9A3U+1RUtJWZdO8XdHK3GjeH7OKV7K01IS3A27YpfMJA92+6P51x81hdec8UULuynJBYbkHbJ6V395dWsTEliSenynFZ1tcWMKFYsKpOSeeSepJNc9opWRq5Sk7s5mx0a8eWNZIQVVgclh0zmvUPF/jO8uLc2elIIAy7evOPc9h7CuZZ0PKSAKfQ1BJGmxnRmZj1IOaqM+XYlxvuYTWV6s5muLhJSTzk1omFkdXAIMijcPcVTu5Wibc9xMEHXYmcfVe4rfkRLnwza6nbOJIkm8mQgYHI4/l+tc+IjzwfkdOFlyVEOg+dArhdmOM9qwPEFpkNtPzAc9s1t2TrvBByG5xUWsorxYz84H6V50X1R6nWzIPh5I+meHruAOpt5ZgykNnhc8Y7EZq/eXgwSBXJ6HdR2mtC2nfZbXBxn+63Y/0rsb1YY4mWMj8q9GkpVI6bHl4iPJN36mn4N+I8em3cGlasFSyJCrN/wA8s9M/7Oe/avNPinqTXXi/XJ92R5vlqQc8A7Rj8qm1qy+0FniIDnjI/rXKeJ4pY9Htp8HLJhh33IcEfyroTklyyMYxSbkj2f4YW6x+C7BrVW3ShppC+BlixHHtwMV1au4jZ597Y7RpvxXJfDe5in8FaTgF1FsFZVOPmDEEfnXZR2nnIqypAEH8GzI/+vXT0MXuzNEK3ReQacje8n3j+lQQFGClNywgn5W6gg8g1tvZW8aYiijj/wBxdv8AKub1F5YdWihdi2cMD6/4047i6HVWEYYBUHPf2rWjiCKABVTSYhHbqzfePJq6zccVRmHFFQ/NRQIp+JLpdD0x7nUJk2j7kYGSx9K8mtPifd6lO8Txx2tp5nlK8UBncN2yCwz9BVHxz4puPFl+UtFcxKSFC8j8K2/AXw8FjcW+sa5GY54D5ttbA4x6O/49B+J9K4PbynO0Nj1IYenSpc9bc7NFudO09Rf3BvbyRiQ3l7OvQbewA6+9Yk8zz3exEEs+ME4+VfYVoSTtqU8hMvlw52jAwzewHYVnXWowafK9vbRYkX+96/1rST7nItdSO+kWwUiZjNcMPu5+Vayre9edm84554XHAqG4kknleSVssTzUCqUO5Qc1k5djRIW8EiFiI1YH+6MVVt7qLeVLMhzgq3NXhMCpVq5Oe4kivXik+8j43HqR2qblIvXt6rSugY/IcA12fw6kh1fwp4m0MRqrqgu0cf3v/wBaj8zXlWpTFNTcg8SKG/GvRPhzdnTvhn4y1ZY1W6GIFfd6qMD2+/mrgua6ZE3yq63Rn6ZOMHJ+f0q1cy71YN8rHjPpWPYTlmDgbGlUP+daVyge2YK2W/nXj25W0e7pJKSOf1qzDglTnHOa3fD2s/bNMAnaJJocJIX/AIvQ1i+c+5op1xxxjvWXZmNdUCPkRyfKQBn6V1YSq4Tt3MMVR54X6o6ppre+lcWyYQHAlxgMe/4Vo+IPCJ1b4eXNxahlns52n+Vd25GUbhj8Ky7cwyMsSRh1QY3J2P06ivZPhmom8PzRyASIX2nPcY6V6qXNoeM5ciuef/Ca3Nt4baNkO1Jjg+xAOP1rvhJt5OQOnA4rO1Tw/e6Osospf9HnnXDr95VOevv796vWkHkRD5mJA/iOa0jorMiVm20JLPGAfm6VzeuXEUWoaZJNIFaR2RVxkt3ro7pjtyY1lA6qRg/nXLapFLLfwu+1rYH91gYKnuD70xI7qxZmjUAZ7Vl+L9ci0aBczjeoYMFbBd8cIPfvWho8wOWXoE4+teffEXZefYEknzdq8kjInQoeFJ9xUVqns6bkOhTVSooswf8AhMteHH22P/v1n9aKyjYsSTk/lRXk/W63c9j6nRO8+BdtA1kzmGMuOQxUZBrt/FzESyYJGQg/Q/4UUV24f4Dixv8AGOPTi+gx/fFYXiXjWZccc0UUS2MY7lSPk0r/AHqKKg0K8/Ei4rl/EQxq6Y4zGv8AM0UUDRk6r/x/W/8A1zP869L0FF/4Ubr52jJvVB468x0UVrT6mVXYxrsAX6ADAEKAAfStBR+6ooryK38Rnt0P4UTndb6Ie+axoCRren4/57r/ADooopfEjSfwP0N/xF+61lHj+RjKBleDivb/AIWk/wBm3w7ecP8A0EUUV70Nz5yp8J02u/8AILn/AA/mKwpAOBjiiirZlHYhkA2rwKwL8ARyYH90/jmiijqWja0PpH7g1wHjbi/tPaI/+hUUVz4v+EzbB/xkc+CfU0UUV4h7Z//Z"/>
          <p:cNvSpPr>
            <a:spLocks noChangeAspect="1" noChangeArrowheads="1"/>
          </p:cNvSpPr>
          <p:nvPr/>
        </p:nvSpPr>
        <p:spPr bwMode="auto">
          <a:xfrm>
            <a:off x="7010400" y="5029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sXzDtPVeKsEVmWchjudhPDCtMZxnNMBhOODVaZNme4PSrZ6dKjYCRSh6UAYdywSc5HJFVYGCXbsuQH61du7Vnuo4t20scBv61i3RuNKm8m8iznlJV6MP89qQzXQgEknqcVJKfkrHhvTIR8pHPrWiZMwndxTQiePG0U1sDgVFHIMYBpxcc0AI6FicNgetc54j1C40+1kmgm2BASCTyx+lbV7chE2r948CvJvEesXFzrdxEJJDawqY2jEe8SEnlsg5HoOKL2HFXY7W/EeruEhvJ98U6gRMwAVJlOQD6K2MZrGurme3O+SORfO/eLG/wB4c9P94cj3HNUr68F48oR5Dkbf3inaw9Cpx+YrHk1K5ihMV1+9jVu3cdsH+96evSs2dCVjUlnOwlG8yJ+Qp/p7isy5UyAumDnuO34VWW+EcjYLTWxw29RkpnuR6e9Woyt0wEJEjtwpjOd35daQzKlUxXBZW2scHHvUkx3bWHQ84rs7T4ZeJb6N7q+ii0ywjUyST3J5CAZJ2DknA9q4mwufttvc+XFiKAjY56sCSMn9KVguugDgU5SaMUvQ0h2HgjHNN3fXbUZzk4JoPSmA7ePeiouf71FAj69Bzgj7ynINa0bhlHbPNc7cTmM8dK1NFuVubZhn5kOCP5VscposQBwKjCk84xT8EA7CWpDG7fec/hQBQ1SBp7ciNwkw5RvQ0XEA1jRTFKQs+3k/3JB3/wA+tWrgQW8DzTsiogyXkbaoHuTXLXHiaFZ2n0zZchfvbD8sg9AfX0NIDDtrh7ed4LhNk0bbWU+taZvd67RwKm8Rw2mtaNBr+lyB0dAxYfxp059CDwa5eG4ZOD+RoKR0cdztzg09LkuSBWLHP5nABzV1JNkfuaYWGXcxaSVvQYFeLfFK9vfDurWj6WIo47uNnkZo8lnBx1+hFey7C2fSvPfjdpH2jwhHfqD5llOMn/Yf5T+uKyqX5XY1oW50mecDxlqZtf8AS4oZkbuP8DkVVXXLPVSY4x9lvQMLHIco/wBP8KyYTusivUCsRfLg1e1edA0STIzqehAYZH5VzU60noz0KuHileJ9D/DX4TS69o0GsapqH2WC5TfDFCh8wDkHcTx1HbqK9q8N+ENF8P28C2FjB9ojUKblowZXPqWx1ras1iW1iFuipCEGxVGAFxwBU1diR5UpNnl/xu12SHTjolqfnureWWcA4JjCnC/if5V4DoM3n2V0yoETygjKBwDkEV3Pxk1OU+OdUI4EUKwoPYAf4n868xHmW80gt5DGr9QOjL1GaTNYKyNAj5gKazBSaZbylh84GfUU54S7EjhazNEMdwO/NG/IwOc0i2+Sdpz6segpjzpENsPJ/vUDROIeKKp739WoouM+sb4FkJHUViXVzfW1tNJpcxiulG5OMhsfwkdwen41tQyCZNp5Pas66j2OStavVWOWOjOes/ilqSoPtNlaO3TILJ/jVmb4i6pcri1W1t8/xbS5H5nFc14s0Nlke7tYy8LfNIijJU+oHpXKw3Plj5JMDIryKtavTfK2e1RoYeouZI6jWJ7nVpN2o3Mt0+eBK2UH0UcD8qzltZYBmAmJgM/IcAUlreq33mU5/CtaOeOTHzrjPOPaubnm3e508kYqySH+GPEdx4fsZ7JoVuLG6LO8TEggt94qe2evTrUkGvWw+WaGVR643cfhTJIlkHBRlAz+NPs9OjnuoU67jlh7Dqa6KeKqx0vc5p4WlK7tY3I7u3jthO52QkbtzcAD3rQWWI7PnX5/uk96529szqXiCNpMxaXpqFlHaSY9yO4VR+ZqLUr+HT7Oa6vnaacusdpar1LscKPdj+QGa7Y4mXU5Xg4NaM6G51O0tfMDl28sEttUkD2zXM+IdUj8QeHdR04LHbxXETJulbnPUfriqNzplw17tu74yTMiyOsbECMn+EeuMVNa6VFC+SpYjkFjmlLFLZII4Fp35jxTw7o2qXhljWwmZV4Ysu0ZHuetW7j4a67fTN5K28fHAkk5P5Cvb5Ub+HaG29apeWd6efJI2cjdET/SuZSaeh3uClHU9j8KapDqOmRiISLJbosciyDBBA6/TipvEt82naJdXMbhJFAVGPQMSAP515x8Lp49P8UTWMT3Mgu4S5MpZhlORgn69K6z4ozRL4Za3mXcJ5FwMf3TnP5gV6NOTlC7PEr0vZ1OVHzb8Q737V4p1EJIZnlRX3ZyScAMP5GsDBe3jI+8g2H8Oh/KtrxPo8puFvbHmcHLL6kd/wDGsO0kuriUw29n5kjtyAdpQjPUdMe9HNpctLoTQtsGSOB1J4FRzakgyqBpD+QrRk0gvxI7SMPfgfSo/wCxo16jB+tck8XBOx2QwdSSuZTXMsv+sIVOyjgCrunW/nHdwFHJY9FHqakOiknKs34nNaUbPAFWW1jaJB8qIcLn1I70RxVN9QlhKkegoiixwshHY4FFPGozHkvKD6BOKKv29PuZ+wqfyn0fdWzRQlomO5T0xzUN9GWgEhGGH3hXWX1ms6llBDjuO9c5cWsrM67wF55JwPyrtPPTOeY4PFZt/pVhe/NcWsTP/fA2t+YrUu4fLkwpD/7vNRpA55cbF96lxUtGaRk46pnPzeD7F0LRy3EXf727+dUH8GXuQbW+iK54EikY+pFdlIeirxn+Vcl478RG3U6PpxY3Ug2zunJjX+4P9o9/QVhPDUt2jaGKrJ2TORkv7mCaSKKaOXaSu4cK3PUV3Hgd7l9Pku7gL5zfKoByMA9RXGaj4cuDpmn3dldwiOdVWROjxt0IGeteh6DEkGmQIvRV2j8K4KkYU5JLc76VSpUi3LYviPdCFk5Zm3EDvj/69cndxxrr02uapHm1s90VjCBkM+MPMw9f4V+hPeuud/LieXOWxgVyeszRTtHDLJKjDkLGfmA5PFaxSb06jc1CLmytoE8dy09w5G933NvPIGOgraMgyRGwPfPIrOWaGW0EMdoxmJBRpCNzAHkkjoPevSk8DaXdWcLxS3MAdFLCNwQSR75rT6s0Y/XYSeuh53d3ES581HYdwrdc9qYbiOJCVnit2Ax84L4/DI/nXc6l8NIpbcjTtXubWf8A56SRLKPxHFeEfErwZeaR4lnsr3VLm9i8lJo2P7sPnIPyjgAEGolTcFeRvTxEKr5YHfeD7tl8caYV1GO6k84oIYFCHaVOSfmOQOp+ld/8Rby2mmj02eRQ/l+amDzn/wDUK+WI9Ia2MMtkzW91E4dJkO11I6EEdDXbXXji/vxG+uR+ZdR7R9rjXnjuV/nj3rWjWilZnNiqE5S50jVvLctIVGMep9KoC2UO4gUAtgSSbcFx6fSrovk1Yb4WQxdyv8R/w9qg1K8SyhbBrixGIveMNjowuHt70tyndyQ2kZDcmuWm11H1NYE5Hf2q1HDc63csyBhbqfmbON3+yD611cHgKPVEjOnadNBdYwjouc47N6/Ws6NByTZvVxMKb5TPtQki54qd4FK803WvDmu+GjjVbCVIu0yfPGf+BDgfjWWl6WBKt+dYOEouzOmM4yV4svfY1oqp9rk9f1oqR3Pryq1zZxTg8bW9RWVdeLNIgzi5aYjtEhasi58dKciy0+Rz2aVwo/IZr6GWIpw3kfLxoVJbRLmr6dc2sEkyMJIkGSEHzAfSuKfW9NZiZNQgQ9drkqfyNaV54m1y5BCSx2yn/nmgz+ZzXPPpv2i4aW4YySE5LMBzXLPHwXwq5108DJ/G7CahrxZBHoqme4c4+0MhEcQ6ZGepq3p+kWWla7pogs2kuJIJne4kJYuwK5JPr8xprQRwwnABYcj611VrMt3BZXKYwMg+wK8/riso4iVZu+ht7CNFaamBOkNppUv2u13LDeNOQRuCjzOn05zRDG9pfXdrIB+7f5M91PI/w/Ct2+h+02d/bsOJQdnvlcfzrkPF5uY5hcWszAzwbSOuHxkf1FOVO7Rcanus3Y7eW+k+y2ESy3BGfm4VB6tWNH8JdYvrgy6trkMOWyWtIzv/AAJ6Vf8Ah58RdHj8PWyapCNPn+5I6JlWbHU98/WvUdPvrXUbdZ7GeOeFujxtkV1U6Mba7nBVxEnotj5V+ITap4a8WahpUN5czQKFKF2+fYRwc4+ua9z+CXiF9e8FwpcMDdWLfZpD6gcqfy/lVD4s/DOTxdcw6lpF1Da6pGnlOJgfLmTJxkjkEZ61P8HvAepeDIdQbVb6CeS7KYhtwdibc8knkk59qVOFWNXX4RznSlR0+I9HryT49aQ0kOnatCCTFut5Mejcr+oI/GvW6qatp9vqunXFlepvt5lKsP8AD3rerDng4mNGp7OamfJE+3cxJ9OBWdcXR8uRreSPzI+sbD73tXT/ABG8JXXhrV/sxug8bjzIpl7rn+Idj/PtXHtbiVmkBCXMfJGeJF/w/lXkcri7M+hjKM1eOzLOk6uIbv7QiiOBx5ciqMAMO9d/4c8Bap4u0241e5JtrBI2a2jYHdckc/UIcHnqe1eb6Zpd3q+uW+n6JCZ5b5xG0f8AzzPdz6BR19q+1bGEwWUEDlXMcaoSFwDgY6dvpXRQw8aj55HHjMTKkuSHU+d/CN7bMERdPt/JibaSJM49tvr9a+hdLMDadbm0QJbtGCigYwCPSvnm5s/+EZ8f6xpk0e0zP9pt26B4yc/p0r3jwe2fDdh8wOI8ZB9zW2HqydWUJK1jixFNKEZp3ua7oroVdQykYIIyDXI698OfDOsl3n01IJ26y2p8pv04P5V19FdcoRl8SOSM5Qd4ux5A3wPsNx2a3fhc8AxISB9aK9fzRWX1al/Kb/W6387PJmgjBxxUc0sEA6gVh3eozAHaVUe5yaz57pz82Cx9WOBXz177I9zlfV2Ok+1h1JXoKil1CKFfmYdK5lriZ85mCj0U1HsWRsyOWPvW8KNSXQylUpx6m0l9d6lcG10q1kuZT2Rc49yew+tddpGmalpenC11ho0kl3MojOdoz0J9ak+EkIRrtgVC7FUD15zXV+Lk/wBBhlGA0cg/I8f4V208KoQ9pfU454vmn7NKyMDazNHuf5l5zVKLSE1HVEt53IhlYnK4yCATxV1XGNvqKu6NE0muW+PuxIzt+WB/OtKdpNMVSVk0eWeNPhnrkF681hEL6z3FlEGFYZ/vL6/Sn/DHS/FGn+K7ZYrW8tbUt/pImjKoyDrnPBPpXv4oro+rrn5kzi9s3HlaCiiiugxCquqXa2Onz3LDIjUkD1PYVarkviLfpb6VFbbv3txJ8q+w5/nioqT5IORdOHPNR7nl3ikR6nLK16TM8h+dj6151faBPLe22mWKlnlkxbzjJZTg/KR1PT8a9JECyPZCUPH5n3wRg/l26Gs2wlutJubDVrdIpJ0uWSONyRndlQTj65xXhxl795bdT6GPuwtHoeg/CfwLZ/D/AEKS91d7cazcjN3dFyVVc5CKT2AxnHU/hWhq/j1MNFocBnI4NxKCEH0HU/pXNXQmvHFxrV01zN1CnhE9gvQVmX+rWVjnozjoorqqYzlXLT0RwU8Lzy5qjuwvTd6refatSf7RIBtVpFACj0UdhVuxuLqwbfp1y0MgI4T7p+o6EVx954r8wuEVmx/CgJI/Kr/hLUPty+Y7Hk9K8/2s+bmud/sVy2a0Rv6z418SWoM0dwigHlRENq/h/Ws6f406g8cNvb2ttvIG+dAc++FPA5+tdnpWjR6i2+dP3C9f9o+lZni/4b6fqLC40lYdPvixd3VDsfjHKjoc45FetQdacOZnl1VRjLlRkj40X6gBrCxJHBJZh/WiuTbwZdwMYX0KaVozsMgQHeRxn8aKfPUF7OkdzZada8vJEZWB/jPH5Vc1G1j1CweDykUgZQgY2nH8qjgaO1hPmvye2aq3OrpFbuyhmRRklfSrjThFaIiU5yerOHm07W0cqtpaEKduftGP6Ui6XqxX94I4xnnZID+pq9dNFf3Mkklxc2xfnMEmMfWqF9oum+Sry6vIm0fM1xcH5vfGalRXQq/RlxbXUor2JrXUIICFCj/SNpHtgV1NpqN/PbpY65f3UcoIKSSN+7mPONrdAR6HmuY8PWOk6bqFkLpw7XoP2ZypXkZPBPfAyK7owlYXin2zQEgqxHzH6jpketc1So0+VHbShom0SRXMtqp3fvSB1XrXW+BS1xZzXsqbJJm2hT1Crxz6ZOfyriA5DKw+6hxt68GrdnetbXAktpGikz/CeCaMPVUHqRiaTnG0dz1Oisjw/rK6lEUkAjuox86diPUe1a9eqmpK6PIacXZhRRRTEBrh/FEinxTam4tnmghA2hRkswBbH0zjP0rp9avHtrcLCQJpDgE/wjua4nUbprYs+csR98nn3rkxVRRjY68LC75jmNf1d7jW0uJoUjiaRnwpz0B79652W/hXTLW6Yj/j9c/QKcD+VS3ZuXvtPt54jP58biFYudzlgO3Tqa7XwZ4Mfw1ZvqfiKCKc2cZMNvBmXDFiWfGPvZOB6DNefCnKsz1Jzhh4a9Oh5j4o8VT2qo00UsEcmQhdSu7H1+tM0lINT0+G8d3lWUZA6KCDgj3rV+NOv3OpWylIIPKMmxm8sMYRjjOe5/IdKyLAnStPisraONoohlTGxJbuSc+pzWv1eEHvdmP1ico3SsaNrtid0jAQLjhRj1p+kWssmvQ29gAJJ3wwHYd2/AVj2+qJ9pZXDoWIJLDpUc9/JFcJcwSbJI23AqfmU+opuCkrPYmM5RbaPo+0SO3tkij4jQYHv70E7id2QP51yXw/8ULr+nOtwy/2lBxKgGARnAb8e9dTE5Z/kwx/iY9B7CvTjaytsea07u+4/n0H4mipcj++34UVRFzycYPLfN7mnuUMMgfGwqQfQjHNAQheaztZZvspt0BLTcHH93vXG3pqdaOfsYY44VZUAJHI9RV2MwqeIo1P+4KksfDs1yw8i22AdWAIxW/Y+F4bSdDMzSTLztJ4H1rJvlXMzRe87Iv2rW95pa22rQo0bLgFh93057VLfW4RY0ivmVQoZlyDu9M1elgjEJDBSvfNcRqtk76rb2ulnFzdSCMKeRycfpXnybey3PSppdXsa0+oIjlMpj+8T1qrJqQMTShgNvfPFZPiLwnrek3M0c8sL+WNwkDbUcdcjPT361u2GgyxeEYdWgkW4lAHyMRsifONxx94Cj2NV3bWw/a0dEndsv6Xqt0Jbea1DiaMZyVIGO4NdkvjoKV32B2njKyjr9MV5jp9nDNK895rF5ql4D80MUgWJD6bV4H4k1o3Pysrbscn5VP3frW9OvOirJmFXDwqu7R6TB40snfbLb3EfuMMKvf8JTpQXc07KPeNua8nMoiH+sBB65Aqvc6iIIN6y7lB6YzW316S3Rz/AFCLejPStS1KPUZVltJMxt8iFgRn14+tc1rUDNbzlxgYK/jViwDIllHI/wDqYRM5/wBo8AfmSfwFOurlms7a2kA8y9kwF77ckj9BmpqP2ibZdOCptJF3S9c0jwv8PLXUdQHyWA8liFDP5hPQH1NZnhb43eGNfuDCkWoWq52+bND+7H1IPFc1rsbXlxqFjE7nTpcJLbscxucc5HftXNp4btbGDy7S1SGMHIEYxWkcWoRUUjN4Lnbbe59Emx0rVYhMbezu43XhwquGB9+9eQfFDw8uh6m13bxBLC45XauFjbHK+3qK5GCW805mFpdXEAbqI3K5/KqWseIdd+zSI2qX8kLDaUdvMQj3U5Fa+1p1VpuZrD1KTvujno5j5gcnJEhBz3q1LKZYARggjGSK4ifVLqzc4YTo7cKw2OP6H9K0tN1wyaaxXKuScbl9/wDGo5bGiZ1nh/WbzQNQF3YSbCcCVP4ZVz91geDXuHh7xrpGsW1utrOsV1KxUWsjfvAw5OfUe/evmWyu3uEYy3bSbGCsBtXk9Me1aluzwzJLE7RTIwdW6FSOhzVU6rhp0IqUuY+ptk558/Ge3pRXksPxRulhQTaWHlCgOwlwGPc47UV0e3gc3spdjrNL0+TUbqO3h2kueT1wPWu1s/BelwMZJFeaU9Wc/wAvSr9vMsJ837NEhY7WKDHuOasi7kkaQIihQcBjzmqUF1Ic30MjWoNP0ixaWO2Rp2+WIPk8+uPQVykK7Q0kh+Zucmu11WyN/btFIwE33o2PY/4V57qd6kLywOdk0J2yRn7yn/PfvXn42/Nrsd2CSadtxmp3qwQyMWwBXIaHrUllqs2owoslztKW7SdI89WA7nsPrVPxBqbXlx9ljbC9WYHtWYJsSgglQowox0Fc+Gi5S530OnEy5IcnVnSS6jdXtxLLezPNJIMFmOc10nwpsjeWWveH76VhEVjkjZDggHPzD8QK8/ju1SUF22jpx617p8PPDqaZYRX82fts8WD2wpOQP5V6dNcz1PLk+TVfI8qdb/TrifTJFi01IG2EgBmb/aA4GCOc81Le6jb2+nrvdnI5+0N82R+Fdd8U4vDlxKZjsbWPlXfGxPyj+92NcfYajPHbRwp/qIWJEPT8Aew715lal7OXK3oexQrKtG6WvUqi9tNQtDLZTpcgjGY5M81peHvAd94p0q6vPtz2cEQaK0hUD9669WcnoueOKzrq/wBTELfZ7OJE5x8wHNbnh/4h3eieELixFkk+qW5H2Vf4HDNzu7/Lkn3FPDwpyn770FiJVIQ/drUmvNXSG+fTrq1uoruMIZ41Uk7QMYB6HPPI7VraeLzUdcN8lrM0SQGO2QR4G5urE9BgAD161JLqtv4q8NLq3kJBqVrKsUwUE5B6Y745zz05rDi1PVdHu1ubSZHCtlojkKy/3f8A69dTik99Dk9vJp6amJ4kvbjwxrK2euLHDPdEyxFX3K4zjg+vtUcetwyjh69rvdL0fxlotpJqdlHcQMBNFvGGjb2Ycg14p8WNP03QdchstKVlMdsJJtzZ5J+UflUVcG1rF6F0MZGWklqMlnhnznb+NW9N8Ky6liZ2NtanoxGWf/dHp7mqXw5sF1Jbi7uIBJ5BG0s3yls/3e/FenwpMy5kA6dBxU0cG73myq2MSXLT3PMfFHwz0e509zA08dyDu8wtuBH+70/Kj4WaLbWJl8K+KbK31DR55DJZXWMPbyN1UnqoOMgjofrXol1EWDB2jQMOMtWbbafC7sZiX55OcD9K9FU1ayOBzbWp538VPg5LoV8mqeHhcT6SV3SpgM8DepxyUI/I1z3hizvNUuVsrK0F0x6FozsUdyX7D619CaUz25b7LLKoIwcuSPyNW7K0it1KW8Mcak5IjUKM/hWcsPeV07I0hirQ5ZK7ONi+HGkiJPNe6MmBuKyEDPfHtRXfeUfQUVf1en2MvrEy1DJviYOP3bnH6VYg3RfJLyRwHHeqNu5hJt7gYwflOKnnLCFZEI3g9CfvCrRmy1LKkkbc7XTv6VxfiyLS9Qf/AIm1hDcFFwsqsUkUHtkYOK1dR1QKJB9nZt4wecYPrXN3rb0Y3DiOI9A3U+1RUtJWZdO8XdHK3GjeH7OKV7K01IS3A27YpfMJA92+6P51x81hdec8UULuynJBYbkHbJ6V395dWsTEliSenynFZ1tcWMKFYsKpOSeeSepJNc9opWRq5Sk7s5mx0a8eWNZIQVVgclh0zmvUPF/jO8uLc2elIIAy7evOPc9h7CuZZ0PKSAKfQ1BJGmxnRmZj1IOaqM+XYlxvuYTWV6s5muLhJSTzk1omFkdXAIMijcPcVTu5Wibc9xMEHXYmcfVe4rfkRLnwza6nbOJIkm8mQgYHI4/l+tc+IjzwfkdOFlyVEOg+dArhdmOM9qwPEFpkNtPzAc9s1t2TrvBByG5xUWsorxYz84H6V50X1R6nWzIPh5I+meHruAOpt5ZgykNnhc8Y7EZq/eXgwSBXJ6HdR2mtC2nfZbXBxn+63Y/0rsb1YY4mWMj8q9GkpVI6bHl4iPJN36mn4N+I8em3cGlasFSyJCrN/wA8s9M/7Oe/avNPinqTXXi/XJ92R5vlqQc8A7Rj8qm1qy+0FniIDnjI/rXKeJ4pY9Htp8HLJhh33IcEfyroTklyyMYxSbkj2f4YW6x+C7BrVW3ShppC+BlixHHtwMV1au4jZ597Y7RpvxXJfDe5in8FaTgF1FsFZVOPmDEEfnXZR2nnIqypAEH8GzI/+vXT0MXuzNEK3ReQacje8n3j+lQQFGClNywgn5W6gg8g1tvZW8aYiijj/wBxdv8AKub1F5YdWihdi2cMD6/4047i6HVWEYYBUHPf2rWjiCKABVTSYhHbqzfePJq6zccVRmHFFQ/NRQIp+JLpdD0x7nUJk2j7kYGSx9K8mtPifd6lO8Txx2tp5nlK8UBncN2yCwz9BVHxz4puPFl+UtFcxKSFC8j8K2/AXw8FjcW+sa5GY54D5ttbA4x6O/49B+J9K4PbynO0Nj1IYenSpc9bc7NFudO09Rf3BvbyRiQ3l7OvQbewA6+9Yk8zz3exEEs+ME4+VfYVoSTtqU8hMvlw52jAwzewHYVnXWowafK9vbRYkX+96/1rST7nItdSO+kWwUiZjNcMPu5+Vayre9edm84554XHAqG4kknleSVssTzUCqUO5Qc1k5djRIW8EiFiI1YH+6MVVt7qLeVLMhzgq3NXhMCpVq5Oe4kivXik+8j43HqR2qblIvXt6rSugY/IcA12fw6kh1fwp4m0MRqrqgu0cf3v/wBaj8zXlWpTFNTcg8SKG/GvRPhzdnTvhn4y1ZY1W6GIFfd6qMD2+/mrgua6ZE3yq63Rn6ZOMHJ+f0q1cy71YN8rHjPpWPYTlmDgbGlUP+daVyge2YK2W/nXj25W0e7pJKSOf1qzDglTnHOa3fD2s/bNMAnaJJocJIX/AIvQ1i+c+5op1xxxjvWXZmNdUCPkRyfKQBn6V1YSq4Tt3MMVR54X6o6ppre+lcWyYQHAlxgMe/4Vo+IPCJ1b4eXNxahlns52n+Vd25GUbhj8Ky7cwyMsSRh1QY3J2P06ivZPhmom8PzRyASIX2nPcY6V6qXNoeM5ciuef/Ca3Nt4baNkO1Jjg+xAOP1rvhJt5OQOnA4rO1Tw/e6Osospf9HnnXDr95VOevv796vWkHkRD5mJA/iOa0jorMiVm20JLPGAfm6VzeuXEUWoaZJNIFaR2RVxkt3ro7pjtyY1lA6qRg/nXLapFLLfwu+1rYH91gYKnuD70xI7qxZmjUAZ7Vl+L9ci0aBczjeoYMFbBd8cIPfvWho8wOWXoE4+teffEXZefYEknzdq8kjInQoeFJ9xUVqns6bkOhTVSooswf8AhMteHH22P/v1n9aKyjYsSTk/lRXk/W63c9j6nRO8+BdtA1kzmGMuOQxUZBrt/FzESyYJGQg/Q/4UUV24f4Dixv8AGOPTi+gx/fFYXiXjWZccc0UUS2MY7lSPk0r/AHqKKg0K8/Ei4rl/EQxq6Y4zGv8AM0UUDRk6r/x/W/8A1zP869L0FF/4Ubr52jJvVB468x0UVrT6mVXYxrsAX6ADAEKAAfStBR+6ooryK38Rnt0P4UTndb6Ie+axoCRren4/57r/ADooopfEjSfwP0N/xF+61lHj+RjKBleDivb/AIWk/wBm3w7ecP8A0EUUV70Nz5yp8J02u/8AILn/AA/mKwpAOBjiiirZlHYhkA2rwKwL8ARyYH90/jmiijqWja0PpH7g1wHjbi/tPaI/+hUUVz4v+EzbB/xkc+CfU0UUV4h7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4" y="4181474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8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257300"/>
            <a:ext cx="121920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0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odoni MT" pitchFamily="18" charset="0"/>
              </a:rPr>
              <a:t>How Common is Child Abuse &amp; Neglect Nationally?*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D734-A7F5-2DB2-81E3-B6014896F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roup of families together as they stand on colorful puzzle pieces">
            <a:extLst>
              <a:ext uri="{FF2B5EF4-FFF2-40B4-BE49-F238E27FC236}">
                <a16:creationId xmlns:a16="http://schemas.microsoft.com/office/drawing/2014/main" id="{67C2AFFF-23C2-ADAD-BF4F-D86903A04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47808"/>
            <a:ext cx="3810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Child Abuse &amp; Neglect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Bodoni MT" pitchFamily="18" charset="0"/>
              </a:rPr>
              <a:t>Created by Act of Legislature in 1983</a:t>
            </a:r>
          </a:p>
          <a:p>
            <a:r>
              <a:rPr lang="en-US" sz="1800" dirty="0">
                <a:latin typeface="Bodoni MT" pitchFamily="18" charset="0"/>
              </a:rPr>
              <a:t>Community-Based Prevention Programs</a:t>
            </a:r>
          </a:p>
          <a:p>
            <a:r>
              <a:rPr lang="en-US" sz="1800" dirty="0">
                <a:latin typeface="Bodoni MT" pitchFamily="18" charset="0"/>
              </a:rPr>
              <a:t>Public Policy Advocacy</a:t>
            </a:r>
          </a:p>
          <a:p>
            <a:r>
              <a:rPr lang="en-US" sz="1800" dirty="0">
                <a:latin typeface="Bodoni MT" pitchFamily="18" charset="0"/>
              </a:rPr>
              <a:t>Public Education</a:t>
            </a:r>
          </a:p>
          <a:p>
            <a:r>
              <a:rPr lang="en-US" sz="1800" dirty="0">
                <a:latin typeface="Bodoni MT" pitchFamily="18" charset="0"/>
              </a:rPr>
              <a:t>Network of Grantees</a:t>
            </a:r>
          </a:p>
          <a:p>
            <a:r>
              <a:rPr lang="en-US" sz="1800" dirty="0">
                <a:latin typeface="Bodoni MT" pitchFamily="18" charset="0"/>
              </a:rPr>
              <a:t>Affiliated with National Organizations</a:t>
            </a:r>
          </a:p>
          <a:p>
            <a:pPr lvl="1"/>
            <a:r>
              <a:rPr lang="en-US" sz="1800" dirty="0">
                <a:latin typeface="Bodoni MT" pitchFamily="18" charset="0"/>
              </a:rPr>
              <a:t>Children’s Trust Fund Alliance</a:t>
            </a:r>
          </a:p>
          <a:p>
            <a:pPr lvl="1"/>
            <a:r>
              <a:rPr lang="en-US" sz="1800" dirty="0">
                <a:latin typeface="Bodoni MT" pitchFamily="18" charset="0"/>
              </a:rPr>
              <a:t>Prevent Child Abuse America</a:t>
            </a: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0986A04-2B59-608F-D989-ED5864E44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85348"/>
            <a:ext cx="2837688" cy="32880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0E737-270E-00AD-9653-F8DE41B1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/>
          <a:lstStyle/>
          <a:p>
            <a:r>
              <a:rPr lang="en-US" dirty="0"/>
              <a:t>Data are always 2 years in arrears – this report released in February 2023</a:t>
            </a:r>
          </a:p>
          <a:p>
            <a:r>
              <a:rPr lang="en-US" dirty="0"/>
              <a:t>Number of reports nationally decreased due to continuing pandemic</a:t>
            </a:r>
          </a:p>
          <a:p>
            <a:r>
              <a:rPr lang="en-US" dirty="0"/>
              <a:t>76% neglect</a:t>
            </a:r>
          </a:p>
          <a:p>
            <a:r>
              <a:rPr lang="en-US" dirty="0"/>
              <a:t>16% physical abuse</a:t>
            </a:r>
          </a:p>
          <a:p>
            <a:r>
              <a:rPr lang="en-US" dirty="0"/>
              <a:t>10.1% sexual abuse</a:t>
            </a:r>
          </a:p>
          <a:p>
            <a:r>
              <a:rPr lang="en-US" dirty="0"/>
              <a:t>.2% sex trafficked</a:t>
            </a:r>
          </a:p>
          <a:p>
            <a:r>
              <a:rPr lang="en-US" dirty="0"/>
              <a:t>1820 children died from abuse/neglect</a:t>
            </a:r>
          </a:p>
        </p:txBody>
      </p:sp>
    </p:spTree>
    <p:extLst>
      <p:ext uri="{BB962C8B-B14F-4D97-AF65-F5344CB8AC3E}">
        <p14:creationId xmlns:p14="http://schemas.microsoft.com/office/powerpoint/2010/main" val="267907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The Alabama Story  - 2021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36,139 reports made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11,840 victims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43%	Neglect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52%	Physical Abuse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18% 	Sexual Abuse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.6%	Sex trafficked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en-US" sz="2400" dirty="0">
              <a:latin typeface="Bodoni MT" pitchFamily="18" charset="0"/>
            </a:endParaRPr>
          </a:p>
          <a:p>
            <a:pPr marL="82296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Bodoni MT" pitchFamily="18" charset="0"/>
              </a:rPr>
              <a:t>36 child deaths reported due to abuse/neglect – increased from previous year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Bodoni MT" pitchFamily="18" charset="0"/>
              </a:rPr>
              <a:t>Most indicated abuse victims in Alabama are under the age of four.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Bodoni MT" pitchFamily="18" charset="0"/>
              </a:rPr>
              <a:t>2134 victims under the age of one- increase from previous year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en-US" sz="2400" dirty="0">
              <a:latin typeface="Bodoni MT" pitchFamily="18" charset="0"/>
            </a:endParaRPr>
          </a:p>
          <a:p>
            <a:pPr marL="82296" indent="0" eaLnBrk="1" hangingPunct="1">
              <a:lnSpc>
                <a:spcPct val="90000"/>
              </a:lnSpc>
              <a:buNone/>
            </a:pPr>
            <a:endParaRPr lang="en-US" sz="2400" dirty="0">
              <a:latin typeface="Bodoni MT" pitchFamily="18" charset="0"/>
            </a:endParaRPr>
          </a:p>
        </p:txBody>
      </p:sp>
      <p:pic>
        <p:nvPicPr>
          <p:cNvPr id="4" name="Picture 3" descr="gg55841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057400"/>
            <a:ext cx="19304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ing the “Pair of ACEs” Tree">
            <a:extLst>
              <a:ext uri="{FF2B5EF4-FFF2-40B4-BE49-F238E27FC236}">
                <a16:creationId xmlns:a16="http://schemas.microsoft.com/office/drawing/2014/main" id="{EBB0D469-9AC8-7BFF-9062-286C661E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072661"/>
            <a:ext cx="8162926" cy="50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3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Bodoni MT" pitchFamily="18" charset="0"/>
              </a:rPr>
              <a:t>Long term effects of child abuse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Learning disorders or speech deficits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Dropping out of school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Sexually transmitted diseases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Teenage pregnancy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Substance abuse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Unemployment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Crime and violence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Brain damage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Suicide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Bodoni MT" pitchFamily="18" charset="0"/>
              </a:rPr>
              <a:t>Depression, anxiety or low self-esteem</a:t>
            </a:r>
          </a:p>
        </p:txBody>
      </p:sp>
    </p:spTree>
    <p:extLst>
      <p:ext uri="{BB962C8B-B14F-4D97-AF65-F5344CB8AC3E}">
        <p14:creationId xmlns:p14="http://schemas.microsoft.com/office/powerpoint/2010/main" val="134356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Bodoni MT" pitchFamily="18" charset="0"/>
              </a:rPr>
              <a:t>What Child Maltreatment Means to Society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Annual cost of child abuse and neglect is $124 Billion nationally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Annual cost to Alabama is over $3.7 Billion*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A child who is abused or neglected is 59% more likely to be arrested as a juvenile than other children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An estimated one-third of abused and neglected children will eventually victimize their own children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en-US" dirty="0">
              <a:latin typeface="Bodoni MT" pitchFamily="18" charset="0"/>
            </a:endParaRPr>
          </a:p>
          <a:p>
            <a:pPr marL="82296" indent="0" eaLnBrk="1" hangingPunct="1">
              <a:lnSpc>
                <a:spcPct val="90000"/>
              </a:lnSpc>
              <a:buNone/>
            </a:pPr>
            <a:r>
              <a:rPr lang="en-US" sz="1900" dirty="0">
                <a:latin typeface="Bodoni MT" pitchFamily="18" charset="0"/>
              </a:rPr>
              <a:t>*Cost of child maltreatment to the Alabama Economy – released April 2021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431" y="747199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What does Prevention look like?</a:t>
            </a:r>
            <a:br>
              <a:rPr lang="en-US" sz="2800" dirty="0"/>
            </a:br>
            <a:r>
              <a:rPr lang="en-US" sz="2800" dirty="0"/>
              <a:t>Core of Strengthening Families</a:t>
            </a:r>
            <a:r>
              <a:rPr lang="en-US" sz="2800" dirty="0">
                <a:latin typeface="Calibri" panose="020F0502020204030204" pitchFamily="34" charset="0"/>
              </a:rPr>
              <a:t>™: Building the 5 Protective Factors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100134"/>
            <a:ext cx="7886700" cy="3263504"/>
          </a:xfrm>
        </p:spPr>
        <p:txBody>
          <a:bodyPr>
            <a:normAutofit/>
          </a:bodyPr>
          <a:lstStyle/>
          <a:p>
            <a:pPr marL="660083" lvl="1" indent="-385763">
              <a:buFont typeface="+mj-lt"/>
              <a:buAutoNum type="arabicPeriod"/>
            </a:pPr>
            <a:r>
              <a:rPr lang="en-US" dirty="0"/>
              <a:t>Parental resilience</a:t>
            </a:r>
          </a:p>
          <a:p>
            <a:pPr marL="660083" lvl="1" indent="-385763">
              <a:buFont typeface="+mj-lt"/>
              <a:buAutoNum type="arabicPeriod"/>
            </a:pPr>
            <a:r>
              <a:rPr lang="en-US" dirty="0"/>
              <a:t>Social connections</a:t>
            </a:r>
          </a:p>
          <a:p>
            <a:pPr marL="660083" lvl="1" indent="-385763">
              <a:buFont typeface="+mj-lt"/>
              <a:buAutoNum type="arabicPeriod"/>
            </a:pPr>
            <a:r>
              <a:rPr lang="en-US" dirty="0"/>
              <a:t>Knowledge of parenting and child development</a:t>
            </a:r>
          </a:p>
          <a:p>
            <a:pPr marL="660083" lvl="1" indent="-385763">
              <a:buFont typeface="+mj-lt"/>
              <a:buAutoNum type="arabicPeriod"/>
            </a:pPr>
            <a:r>
              <a:rPr lang="en-US" dirty="0"/>
              <a:t>Concrete support in times of need</a:t>
            </a:r>
          </a:p>
          <a:p>
            <a:pPr marL="660083" lvl="1" indent="-385763">
              <a:buFont typeface="+mj-lt"/>
              <a:buAutoNum type="arabicPeriod"/>
            </a:pPr>
            <a:r>
              <a:rPr lang="en-US" dirty="0"/>
              <a:t>Social and emotional competence of children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864192"/>
            <a:ext cx="1389888" cy="18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6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endParaRPr lang="en-US" dirty="0">
              <a:latin typeface="Bodoni MT" pitchFamily="18" charset="0"/>
            </a:endParaRPr>
          </a:p>
          <a:p>
            <a:pPr eaLnBrk="1" hangingPunct="1">
              <a:buNone/>
            </a:pPr>
            <a:endParaRPr lang="en-US" sz="1800" dirty="0">
              <a:latin typeface="Bodoni MT" pitchFamily="18" charset="0"/>
            </a:endParaRPr>
          </a:p>
          <a:p>
            <a:pPr eaLnBrk="1" hangingPunct="1">
              <a:buNone/>
            </a:pPr>
            <a:endParaRPr lang="en-US" sz="1800" dirty="0">
              <a:latin typeface="Bodoni MT" pitchFamily="18" charset="0"/>
            </a:endParaRPr>
          </a:p>
        </p:txBody>
      </p:sp>
      <p:sp>
        <p:nvSpPr>
          <p:cNvPr id="2" name="AutoShape 2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mPj7I934l04F22tE7EcAKCwAx+A/WvNftPlW7sCQSS2P0Fdv8Yrr7R4yl25KQQhR6d68/u2CNFGScfeJ6cAf41yLc6lsLFcusmF4IHOOeTwKnTUClxglsAEkf5+lULY4G4t8zEuf6VDv8xpGTO3aQK0UmS4o3vCk0t7qdvBIx2SuVP0yK+nvDGlx2yRlFGQo7CvmnwTat9ttnUHeGz096+rPC2XiQleqjrWM5XlY6qMLRbOZ+IHhSPV4XaMKlxt4J6GvnbxL4eu9MuZI54WVR+P4ivtWSzWbIZAa5TxX4MstUgO9AHxwe9ClKOwOMKmnU+M1IjO2RcBu56H/CpJN235SXXHQn5h/jXqni/wCGt1AZWtlWReoBGM/jXl19p1zaStHLHJG4P3WXpVxmpGU6TgMtZTE+5TkHhkYZDexHY+9fafwZ1qXVPhpo1xIrCSJGtzvwSdhwD+WPyr4vtozKfLmG1j0bGK+xPgKjp8NNPWRt37yTHPGN3+fWumOxyTO8hvbqWSRY4guw9WAGfpXPeNfG6eFrdftTLNeSDMdsjDOPVjj5R+p7U7x74rg8IaE98+17uQ+Vawsf9Y57n/ZA5P5d6+a9Yv7rU7ma6vZzLPOd8sjnJZj/AIentSu7aEpHQeI/iN4i19mSbUPs1oTxFD+7Q/1b865C+1S2sUPmyTPI3OEUL/Pk/lTyqQQmZ3KKg3M7dh6+30Fcnqc8sskjxAW0P3tzffI9WP8AD9OtVsMlvNSa5bdsnUf7Z/8ArVpeE77VYNShk0iaRLhTlSDgD6+1cfGweQhPMlyfvE8H6Z5Nd3YqdJ8Li4GPtV2TEpHO1Mc/meKV7MLXO1sPibrkermLUWt54VIVmhXaF9//AK9e3+A/Fllrqm2mWOK+QZ2Nj5x6j3FfLGk2zj5pPvuMqSPXt+Nbuj6tPpV/bXNtP5U9m6yI5PGzOOfUDv7HFUtiban16Co6BfyH+FO3+n/oIqhoepR6tpFpfwsgS4jD4U7gp7jPfByKu7h/z0FAh3me5/IUUzzF/wCeg/OigR8NeJ7o6hr13P18yXaB6AVzF3gzSSP91m2j3A5xWrcSEXoAzndg+x//AF0y2ltFJiv4EkyCQeQev/1q5Io7jKXLptUZkk5Iz0Hb6VOtsWKwqF3Egn0xV9byyZmW2syh/iZUDM34k8frUmnCFtRigiiCvKRuJ5P/ANf61XQFq7Honwx8Pt+7mZcjnnH8q9+8PwpaWu6TJJ7d65nwHpKpYRDbjCjJrsbqwnMJ+zKjsBwHbaPxNc8Vrc7JPlXKMvNXuVVvIjjQDpvauX1HXtR80qxijUnAwCc1m61J4wsXdYtLspwT8jQy8AfiM0eGdB1W8vHu9duWMhHy2qAbEHqT1zVSu9ghyouaxcyJoUs0iFmCk9M145qV5ockkn22eI3XdW5IPoK+kZdDSbR5bZhyUIFcFH4RtJpld7eMspwflA571Di1qx8ylojwvVNPdNBudasrVlhtmD/MMb1zg8frX1N8IkVfhvoDLx5lsshJ45JJNcz4j0S0/wCEcv7Z0UrNA8ZGOuVq3rGot4L+BCSp+7uLbTUgiVuvmPwB/wCPGumk9LHDiYWaZ4t8TPFj+MPiPcLbSFtN08m1th2bH33/ABP9KqSxDjZjao49B7+9cZ4dJgyScySEIWPp1Y/jXbkrJbRBTliAwH6Ct4ao55aFe4iE6DeR5Sc4boT1yfpXPT6Wb65keRdsMY3JH/eJ/ib3ror6Xyo40VQzs21E/vkVa0/w7eCze5vWMKucEuPmYnnpVSaW4oxcnocLp2mvc6ksGwnLYIFdn4ltyuo29mkflx2kYj2ehHX8a2PCui+VfGREMaplskcj3NR+Ko1sb6SRwV81QwB61gpqUrG7pOMbnOXF8li6QyLhSMAdwP8A61Zt5fGC7SfOQrYcDuDw35jmqus3Iuww48xDn61liUywbeSwG38un6Vo2ZJH1F+zvrH2vRNS0mVgz2UgdM/3G4/LpXrm0DsPyr5e/Zx1kweNbe1Y/LfWzQN/vpyv8q+outKLJkrDcD0FFLRTJsfBetsYNUuFZQCrhj+NU7oj7Qjg5D5FbPjaHbfR3C8CQbGPqa5syMBt4OG3Djoa1xOFlh6jiysPiI16alE0I1WOFjld68Y9zUnhximvwS/w7gvNV/M/0fjHzOCTU2lO4eIYHySbsAdT/wDqrltudUeh9heDJo30i3ZcZKjNdPFOAMEV5n8N7wzaHEY2zjtXeW825eetZQZ1zVy5OBN8qjGabiCzQYGWY4AHVjUT3SRrkNyKy45JtQuvNhfZ5DfuyeQzDrkelDYlC51cfIwQQcZrldUT7DeNICvlP95e+fUVV1TW/ENmzSGztJLdf+ebnJ/GuU1HUdQubqW81NTFaxphIh3z3JqZzVrFU6TTudHMyahqdjZA586Ybl9VHJ/QGuL/AGqdSNt4X0PS4wALq7MrDPRUBwPzNZt94jutL1WG5tZvLnTlc4J29+D26A/jXDfHTxcfFOqaPuhWI2ls5JVsq7M3UDt06V3UsLP6v7d7M83E4mMsQqK6HBRSbSm3/JNdLoWpCSWVi2SuEUH16ZrjfN24JY8DP41c0qYxx7z3BNZwdhzV0em+HBANQbVbwBo4F8m1jJGZJWPJA74HfoK9I0fwzeao63V1kMR8itnCL6Af161n/A7w/psem/2rdQrcajONyvKN3lL2Cg8D1zXrgl4IBwMduK55y5mzrpx5IpWOai8NQRQ+Qv3TzI3djXCfF7QGu7Y3EC/6kDOP7v8A9bivWWk64FYerwi5ikikUFHBU/jWTdtUbpcysz5BlDRXBV/vA7TVZW8u8ZM8Ou4Y9RXo/wARvCMlncvc26Fl6OAPyNea3eUuLYsDkPtP4jFdNKamjhq03B2On8F6l/YniLT74E4tLtJT/u5GR+IzX3KZIpVDxj5GAZSDwQeRXwFA21mH95P5V9ifB3Xhr3gWwZ2zc2ai1mz1JUfKfxGK1pNXszCre10dtiijcKK6OU5eY+OPEtkJ9JfC5MbBq4+60eYRtLBymN//ANavRNTeP7C8YYEOuMj+lYMDhdLZGOcEqK+wxGGhXdpI+YoYmdBfu+5yEdqWtGO4deAKu6OM3sRbuQD9ayC8ySzKGIBboa1LON4mDHIzjkdvevl55fOSfKfUQx0INc57t4CvhpkvlucW0uCPRW/wr1NJUePKmvEfClyLzTYxJxKBjI6MPWuv07Wp7JRHLl4h0PcV4bbi7M+gilKKkjtrjdIpCnAxya58a7qtlcSLYaFcX8RO1HSdEXj1B5qxbX6XwxHMoz2zzWxDbKYNgAPFTfUrbc5C617xnP5ouNDmsVz+7SErJvHue1cZqEWsjX0n1+5BUhpBaq2duOhYjg/yr0LWodUjDJauDCezE4xXlnxKu5NI0maSeYPf3Z+zx7RjC4+Yj6D+dXH95NQXUurONOk5HK6jq7a7qk80bKPLbbGu7GV55H41y/ibeNRCuGDbASD9TVRHaIZU4x0plzM9zIHlJZsYzX0WKUaeG9mulj5DD3niXVfUrsP3ZPrVq2b5cA8/KAPxqBl/doPXJqzppAu42ZSyK4YqBycHpXjPY9dK7Pp34bXFnZ2FvbrdRFhGBjPtXfiVWXcpyD714bpevaXeCG2tNKu3vzj/AFduwVR6ljgCvSfBcV/NAUuVkiBUOqOclQf4T7iuTZnoKzR0M9/b26lpnHHbrVIaus4YQWM5X++cAVR1rSdR/fPYRJNKpGFkbaCO/PsKzLTVPEskhtT4f8rbkee14gjP4Bc04psHJI0Ly0XUiVntVU4OTnIr5u+KukJoviN4YRiIurgema+qtNsbmOAS38qNMw5WMfKD9Tya+df2gUB8TQj1jB/I0U9JmdbWDOBLYU+wNe6fs660bXWDp8j4jvYTgdt68j9MivB3OYvbDZr0j4SyTL4l0KS2TdKlwVC5xuBXpmuhaSuccl7tj623rRXKnxK6kq9lIGHBHl96K7PaI4/ZS7HzX5Mc0SneXBGcZJrPaGO3MjLkKDUNpM9tcGJzlT0560zVJT5MpzX20p2TfVHx6g+blWzObcLNcTOvRmJFbtuo+yo2MkDBrKs4f3fTmtyyT90BjiuXDw11O3Ez0sbvhDWI9PmFnd8QucxPnof7p9vSu5nuoGTcr4OO3SvLJrQNCdh+c4Kj3FSxajdRweXhiemc18znWA9jV9pHZ/mfS5JmHtaXs5PWP5HaXOrJCTKJypTkFTjFZFj8bbuxvZoZLFby1Q4WVX2uf6GuP1d7uWApyAewNc0bQW+FP3sc/WuPCYX2rbeyO3G4uVJW2bPZ9T+NsU8BFrpVz5h6eZIqqPy5ryfxFrd7r2om71CQM3ARFGFjHoBVBExSun7wZr1qWEp0tYrU8irjatb3ZPQkkHyioP4efXFXJF+TioHibywQpwGwTjvVY6P7pkYOX7wbwZB6AcV1HwysUvfFNmky7oxudh/KuV75HpXWeALk2OsQyjqxx+leDPRM9qmryR9L2Ok2tnb7wTgDPJ4rpfDqxvEGj/iGcmvNtV10rp8IuVZLeXKl88Z9z2re0LW9YkggEdpaywogVTG+GI9cdK5Iy1PQnDSyO6mYRSt8pbHXHpRbGyuRvjWMnvxXNpqGoyuwnENpEx5V/vEVl3Gt20OqJb6VMJ59+yZYRuVD/tEcA+1ac3UhU+h2eoFQmRjj0r5b/aDx/wAJdYIOWNqzN/31/wDWr6MmuH8pjOwXbyeeBXyT8Rtfj8TeOdSvbZt9pFi2t2HQqp6/QnNVD3pXMqvux5Tn5WAiPtGx/M1658C7KS68RQypkfZwZc++MD+dePzAtlRzkKo/PNfR3wO01rHTDdumHuOmf7oqpy5UY0oc7PYRJOABn/x0UVGJWx1orPnZ0ch8fahJgLIvIBH60zUuYSD1JAqrfy7rJyCcjr9Qak1GcRiDcGbPOBX6BOorM+BhTfuj4ogFBA4NageG0s/NuHEa9s9T9B3rBe/uWysEaxj1PJqo8TSsXndnf1J5pe25V7iKdBS1qMv3eqS3h2WwaOAj7x+83t7CtXQQFttjMWUZwGPK+2ay9IjQ2pBxvRsfhVm4kEFu8sbhJAMEsMgZ4zXPXoOtRld6tHRQrxoVoqKskzVlgaS01C5V7eOKzhM8jzsQuM4AGOSzHgD6+lcaHF2okUEE8sp6ipLmaTUJAzu32ZAMA8bsdOP89aiWBt4dDtYdx2rhw1CVGPLH+md2KrxrTc3v+SHJFjNJNETtx1qxGzr/AKyMn3X/AAp05VYXlGcAdxjmuxRVjiu7laFyYm39V4+tdbf6J5HhOzl2nfzK5A7sK4u4Bhstv8RH8+te7XGmLc+CycDAt1b9BXi5pUcYwge1llJSc5Hga8uUxjAAqS8vJbL7DcQHa6OSD/SrktsVupgOin+uK19A0NdSurKKdRtyzDPQkAYB9ua8uUuXVnfFX2PYPD9/Pc+FLePXLF4LS8H+jzyAGOT/AAz74q74V0G0sL0tHNPZDOXhC+ZEx9dp+7+FdFoP/Eo0y10nVre3urGdVjQpiRM44Ug9MdjVnU5bfwfcwPeRM2i3BCxTYL+Q/wDcbvg4yD9RXKnfVHqx9yPvFoWljJCIZJ3m+fdiOJYyT6FuTipo7W2sbTbFDHbwL8wUDAHv7/U0p8YeHVgMgvrXp0U5P5da4TWvEE/jDVk0rSd8doeZpO4j7sf5AevPanOehk5Mb451CbV/C2om2uTb2RVkMxbYGA4Jz/dPT1NfONvbLGNkZypfG7GM4717R8azHHBYaVZpIAgAVN3yqBwMDoT79a5nwX4DvNXnSaaN4dPjA3Skfe9h9TUUaijFzkzlqJykYfg3wzc61qgkERNrbkNIe248Afyr6b8N2qWlnBCgACqFA+lM0Tw3aaV4fnS1iVAZkJOOTgkVd0NDMzS/wE7VHsO9Qqrqu6NqSUYs2gvHUUVYC8UVvyk858NusqC5hk/5aOCh9cmrGrSf6XEo52iqEdz9r1TeoKopBwTnjtTbybzrqVweM4FfZqouV2PkuR8yv0RpJKADRuDZ9KzVlIHJxVi2Z55ligRpZXOFSNSzE+wHJrT2qtqZ+wfQvWjFWk2nkHn6VNKwmhcMAVxyBXR6B8O/GV7JFJD4cvBGzKQbhREhGc/NuI4r2Lxp8M9b8YGymuBoOiyW8JjItw8zOT0yQqjAxwOep5rGeOp07RvdGkcDUm3K1mfORTd1wqdlpY1wxGK9O1H4F+KbXLafd6fqQAzhHMT59AG/xrmdU8I69oULtqmi3sIHV/KLL+a5FXRxdGp9pEVsJXp6ctzm/ucms+4mNzcrHn5EO5jVq4k+ViDke1V9OtHlGdjlCcswU4x6ZoqVOZ22QU6TguZ7kJja4lZirbBwvFfRvgULq/w9tx/E9p5Z+o+X+leGvBtTCL26AZr2z4G7x4ZaGVWHlzuoDAjg4P8AU15ubU4qkndXuellM5Oq000rHls+kldQmCrwUUjPrv8A8a9F+FGg773zxp7XRt3DNyPlzz0PesHUZUh1rUEbA8uRo/yc16f8F7W+fTpdShubc29zKwaBkO4beMhgf0IrxZ2cUevS0m7noM9hpl7GEvLOLJIbbLHtII5BB9QaXVtItr/SLiwvYVubGVCHjY849QfUdq0l3MMSIPwORUF84jhbDH0xU2sPmbZ8t63oF3pniOXRrZXuZjJi3OOZUPKsfw6+mK9i8GeFo/DmjxxMVe6mw883ct6fQelZPxHE+mzWHiGyDeZaP5dwEwGaFuwPbB/nXR6X4jF1YW0l8jC1njWSG6xjg9N47H3HFcFY2k3bQrXOg2Nxfve3UCzTbdqlxkIvoB/Wtm3s1EMShFUZBwBgKOwq79iaSPduQpjqD1Hr9KfCytDFIOjDIrm9m+vUjm6Fe6ikk8M6mlvjz9spjHuDkf1qLw/EEsoQvQKAKzdduJRopWKQoXujC2DgkFs8Vs6Uu22UY6AV1YfcuN1Fl3NFNI5PNFddyLHwlDGLVB2J5Jr0TwL8Hde8TJHd3YGlaa+GEtwhMsg9Uj6/icCvYfh98JNH8PPFfapt1TVRgiWVf3UR/wCmad/948/SvU0K+v1PevWrY/7NPQ8yhgeX3qurOG8JfCnwt4ehXGlpe3IHzXN7iRj7gfdX8BXW6Ro2m2V615Z6faQ3O3yxIkKqwXuAQOKuO5I6ED371LbD5AOpPcV57nKTu2d0YpKyQs8vljcInfv8q5NVF1QuGAtLzr3gYVo525wR+dVL/UY7SIvOHCD+IAkfpUv1NI66WuVF1UwsfNsrtU/vtHkD8ulOj1i0nZhFIpbH3A2D+VQWfiHTpGJFzEozjl+TVq7+wXqZaO3nPqVDH8DU38zS1nrE8u+NvgTR77ww2qWttHZawJYk3xIE+0BnAZWUcEgEnd1GK6TwT4ft9H0K2t44U8tUHUAg/wCNal54YtZrvzrK5ktJkTCqT5iH/gLdPwqj/Zd7anMEkRccN5DmEk/TlTWvM5RSkzncXFtxRY1OGJUbZDEpx2QCsPw2v+m3RA/jHH4VJqt9dQQkTh2zx+9iwf8Avpcj9Kh8Hym5u50jjLMx3jYwZcDrz2rCdKcndanRCvTirPRnnfxF8Oz6VcahqSnzIpXedm/u7nAANd78E7NY/C9tILu4hnlBkaFyDHyThgp5HHvWz4psIr2wmtb2ItBIu11PHFZUYgmjjTT7g2M1soRVibHTpn1HtR5MFb4kelwCSPPmNG49VP8ASs3VJxI5RMDHXmua0zxBfWx8nUlRyPuzRjAb6jsf0rSS6SfJ6E85q90ZuPK7jbq0ivbWSC5QSRSKUdD/ABA9qx9K0ttJ0q3015DNBBuVHYYJQkkA+4BxXR26bjuB4qSWAMPmHFYVKXMilJMx9OlmtYpIYZB9jIICN1jP+yf6Ves5x/Z0OCPl+WqN/azQq7wAsv8Ad71iwan5ULxucYJ4NcfJKGjJem5fvf309tBn/l5aY/guP611FnGEiA9K4rQLgXupO45VFwPqa7iLGyujDxsi7+6gIGTRRRXQBJDaEv5kjcn0q1tA6CjzMCm+Yu3O7n0qkZO7GS4LcniktwVLdcUJJHMSNpDCmg4dgSQp44ph6jpry3hB82aOPHXc4FPt7uNzuWVMEcYbrVKXRtDuMi40y1kdjyzJlj+PWmalpdtHbk2haJlHyjdlfpin7yL9x6alrUI7eZCHijYHvgVz09mLfZ5bEBsnAOMU8mSIfOMevNTxQyXH3EJ9DWbUpdDSMow3kVYp54hhZWHueaZLdXEQY7t464NajaPPJn540PuabJ4eu2Q4nh/EHBpeyqB9Yo33MKa8W6t2256YI7iqnhFiNRuvJRDOSEHygkg9v0rSbwlqa3IkS4tkRuJB8xDL/jVnwRpthb6lfG31e11C9UAyxwMCIQeBkDnJ5HNEaVTm1HUxNHkaWp1TWgFuBPMnmEfMhG5f15rE1i8utItozpOnWt6xf54441OVHrnB/nXSxQJ1Zdx71ajgHcAEHgLxXdZI8i9zB0e4s9fsd91pP2WYEhoLiIAj3BwDimzeF9OwxtVmtSTk+S5K/wDfJz+ldA0sKtt3LuHUDnH1psjRKSCPypNX6DTaOaXR722I8qaO5j/ukeW3+BpZvMQhZY3jP+0K3y8ZyQcexoO0grkH271Dpp7GkarRzi4YH+lZ+o6NZ36MJ4Rk/wAa8MPxrrJbRG5aJT7rwapyWcPTMkf1rF0TojiE90cZpWgnSXk8mQyozZ+Ycit60ulP7t/lf0NaTaeSMxzI34Yqpc6RcSLjYoI6HdyPcVl7KS2N416bVmw8wUVWGnaqBjZAffzBzRVezqdg9pS7nUiwiKgEuT3waYdMtBlijk+7mrq0j8jFdnKjzeeXcy49HtY5/NikuUb08zI/IioL6yvQCbR7dz/dk3Ln8RmtkAelGKXKhqpJdTznU9P8ZXFyDbGytbdTkiGcs7/UlRinWuh+KLnCahdosI64bJNeiEClAzQoJFOtJqxz2meGoYYv3uGk9cVpRWMaDG0n6mtCMYJFKVHNXcyd2VVhVf4FH4U7YD6VOQOx/SkxQIh2Y6dazLfRLLTtVn1WxtIIZrkbL1o02mVezcdwevHIrYpUP5YpArjlTaeD9KcSNrBumKih/dnys/KOUP8As+n4VjeLdXfS7WMx28sqswErRctGp7470AWZ57SJWjigWTyxnaCCEA9SeBWRJ4oka4SGGO2LNnapl9PTgZ/CuQ8Vao0NvHthSa2EpBBlKopxkO5H3ieRjt6Vm6Uuo3tyk2gWEUUUYwJbnpn1XPSqtYSep6CPEuwst40EEgONpDN+tWE1u3cqSi4JwHTgE46HP8q4CHwx4inldnE7vuw7bl2OPY1t2fgm/kgl/tC6lDsQFVZQcD1PaovqXZHXQ6hbOQYrlQemxzgfTFWnYtEHhVJB/EM5I+nrXAp4f16zdswfaI+mQwYkf41dtXvLRlaS2ntmAx0OKbSY4u2p1SneCSiOo6mM5x9QeRU0YKuqxsqr/dOQfwrNgmiuvmnjWQHqSMEf8CFXGsCyf6NdTKnZWIdR+fSp5WjTnjLR6F7yx/dT/vkUVm/Yr/tdxgf7h/xoo1C0e5tDpUb9etSAYqLjJ61ZgKDwcmncU0Y5/wAaUY4wM0hi8UcYoAPpS4NAAvXilcUgAHU0pZe7D86LgNpKDJGDjrSiQY4Wi4CY7Ugp28/3aQuf7opXCwN8yYBww5U+hrnvEE7GSQgkIU3MvfjqPzxXQM6lcHIrkvFEU1re2t6hDWbMIbkH+DJAV/pnAP1Bqk0xM4DVdLv9Y1S20zcZJg24NjAUHklvpmvTtH06y8K6KqXd3JJHEMl5j1PoB/SneHrNIJb68kXErysvPYCqGr2M+r3HmS58pf8AVp2Hv9aiTZUbGDr3xFv/ADDFodhGiHgT3WTk+yj+tcnc+L/GzuXXVEjX0SBAP5V6APC6OpDgYPWl/wCEVUrg4OO5WsuWbNFKKPOofiD4xtX/AHl5bXC+klqp/UYrodK+LU5ITWdGBU9ZLWTH4lG/xrffwhGwIKJz/sVUk8DoWLBR9McCjlmLmibej+LvDepsv2a+jt5248q4Hktn6Hg10QQph0VSCOCOAR/KvMrnwCX7PilsdA1zRz/xK9RvYVH/ACzzuT/vk5qlKS3Jdnsemeef7horhhqfi0DBa1JHc2/X9aKfOB6QAMdKFVeeB+VFFakD1VfQflS4HoKKKQ0JgegqOTjpRRSkCILj7opsYHoKKKlDJlVeeB+VK3Q0UUwGgDaeBSEDPQUUUAKoB3Z5qreoj20yuqspjbIIyDxRRQBHpAB0yMkZzjNaCquPuj8qKKb3EthQo54FIQPSiiqQhx6VHRRQAUUUUAMxRRRSA//Z"/>
          <p:cNvSpPr>
            <a:spLocks noGrp="1" noChangeAspect="1" noChangeArrowheads="1"/>
          </p:cNvSpPr>
          <p:nvPr>
            <p:ph type="title" idx="4294967295"/>
          </p:nvPr>
        </p:nvSpPr>
        <p:spPr bwMode="auto">
          <a:xfrm>
            <a:off x="1435608" y="274638"/>
            <a:ext cx="74980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Let’s all pull together to ensure children are safe and protected!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7350A-BF13-4359-B89B-21CC0A7E8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8" y="2133600"/>
            <a:ext cx="7315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Contact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4500" dirty="0">
                <a:latin typeface="Bodoni MT" pitchFamily="18" charset="0"/>
              </a:rPr>
              <a:t>Department of Child Abuse and Neglect Prevention</a:t>
            </a:r>
          </a:p>
          <a:p>
            <a:pPr>
              <a:lnSpc>
                <a:spcPct val="90000"/>
              </a:lnSpc>
              <a:buNone/>
            </a:pPr>
            <a:r>
              <a:rPr lang="en-US" sz="4500" dirty="0">
                <a:latin typeface="Bodoni MT" pitchFamily="18" charset="0"/>
                <a:hlinkClick r:id="rId3"/>
              </a:rPr>
              <a:t>www.ctf.Alabama.gov</a:t>
            </a:r>
            <a:endParaRPr lang="en-US" sz="4500" dirty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latin typeface="Bodoni MT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Bodoni MT" pitchFamily="18" charset="0"/>
              </a:rPr>
              <a:t>Director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Bodoni MT" pitchFamily="18" charset="0"/>
              </a:rPr>
              <a:t>Sallye R. Longshore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B0F0"/>
                </a:solidFill>
                <a:latin typeface="Bodoni MT" pitchFamily="18" charset="0"/>
                <a:hlinkClick r:id="rId4"/>
              </a:rPr>
              <a:t>sallye.longshore@ctf.alabama.gov</a:t>
            </a:r>
            <a:endParaRPr lang="en-US" dirty="0">
              <a:solidFill>
                <a:srgbClr val="00B0F0"/>
              </a:solidFill>
              <a:latin typeface="Bodoni MT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00B0F0"/>
              </a:solidFill>
              <a:latin typeface="Bodoni MT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Bodoni MT" pitchFamily="18" charset="0"/>
              </a:rPr>
              <a:t>Special Projects Manager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Bodoni MT" pitchFamily="18" charset="0"/>
              </a:rPr>
              <a:t>Amanda Lightsey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Bodoni MT" pitchFamily="18" charset="0"/>
                <a:hlinkClick r:id="rId5"/>
              </a:rPr>
              <a:t>amanda.lightsey@ctf.alabama.gov</a:t>
            </a:r>
            <a:endParaRPr lang="en-US" sz="2800" dirty="0">
              <a:latin typeface="Bodoni MT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Bodoni MT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Bodoni MT" pitchFamily="18" charset="0"/>
              </a:rPr>
              <a:t>Prevent Child Abuse America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B0F0"/>
                </a:solidFill>
                <a:latin typeface="Bodoni MT" pitchFamily="18" charset="0"/>
                <a:hlinkClick r:id="rId6"/>
              </a:rPr>
              <a:t>www.preventchildabuse.org</a:t>
            </a:r>
            <a:r>
              <a:rPr lang="en-US" sz="2400" dirty="0">
                <a:solidFill>
                  <a:srgbClr val="00B0F0"/>
                </a:solidFill>
                <a:latin typeface="Bodoni MT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Bodoni MT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Bodoni MT" pitchFamily="18" charset="0"/>
              </a:rPr>
              <a:t>National Alliance of Children’s Trust &amp; Prevention Funds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Bodoni MT" pitchFamily="18" charset="0"/>
                <a:hlinkClick r:id="rId7"/>
              </a:rPr>
              <a:t>www.ctf.alliance.org</a:t>
            </a:r>
            <a:endParaRPr lang="en-US" sz="2400" dirty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00600"/>
            <a:ext cx="2426922" cy="594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/>
              <a:t>Who </a:t>
            </a:r>
            <a:r>
              <a:rPr lang="en-US" dirty="0"/>
              <a:t>is a Mandatory Reporter?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0"/>
            <a:ext cx="3593592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Employees at hospitals, clinics and sanitariums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Social Workers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Child Care Employees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Clergy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Bodoni MT" pitchFamily="18" charset="0"/>
              </a:rPr>
              <a:t>School Teachers/Officials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Dentists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Law Enforcement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Peace Officers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Mental Health Professionals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Bodoni MT" pitchFamily="18" charset="0"/>
              </a:rPr>
              <a:t>Pharmacists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62600" y="2209800"/>
            <a:ext cx="3060192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Nurses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Podiatrists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Chiropractors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Optometrists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Osteopaths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Coroners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Medical Examiners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Surgeons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Physician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200" dirty="0">
                <a:latin typeface="Bodoni MT" pitchFamily="18" charset="0"/>
              </a:rPr>
              <a:t>Doctors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2954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" pitchFamily="18" charset="0"/>
              </a:rPr>
              <a:t>Any person whose profession brings them in contact with children on a daily basis is legally obligated to report signs of suspected child abuse or neglect.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Added to Mandatory Reporter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Therapists</a:t>
            </a:r>
          </a:p>
          <a:p>
            <a:r>
              <a:rPr lang="en-US" dirty="0">
                <a:solidFill>
                  <a:srgbClr val="FF0000"/>
                </a:solidFill>
              </a:rPr>
              <a:t>Public and private K-12 Employees</a:t>
            </a:r>
          </a:p>
          <a:p>
            <a:r>
              <a:rPr lang="en-US" dirty="0"/>
              <a:t>Employees of public and private institutions of postsecondary and higher education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Changes to Mandatory Reporter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498080" cy="4800600"/>
          </a:xfrm>
        </p:spPr>
        <p:txBody>
          <a:bodyPr/>
          <a:lstStyle/>
          <a:p>
            <a:r>
              <a:rPr lang="en-US" dirty="0"/>
              <a:t>The statement “or cause reports to be made of the same” has been eliminated from the law.</a:t>
            </a:r>
          </a:p>
          <a:p>
            <a:r>
              <a:rPr lang="en-US" dirty="0">
                <a:highlight>
                  <a:srgbClr val="FF0000"/>
                </a:highlight>
              </a:rPr>
              <a:t>It is the responsibility of the </a:t>
            </a:r>
            <a:r>
              <a:rPr lang="en-US" u="sng" dirty="0">
                <a:highlight>
                  <a:srgbClr val="FF0000"/>
                </a:highlight>
              </a:rPr>
              <a:t>mandatory reporter</a:t>
            </a:r>
            <a:r>
              <a:rPr lang="en-US" dirty="0">
                <a:highlight>
                  <a:srgbClr val="FF0000"/>
                </a:highlight>
              </a:rPr>
              <a:t> to make the report and follow up with a written report to the county DHR.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What is Child Abuse?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>
                <a:latin typeface="Bodoni MT" pitchFamily="18" charset="0"/>
              </a:rPr>
              <a:t>   Harm or threatened harm to a child’s health or welfare which can occur through non-accidental physical or mental injury, sexual abuse or attempted sexual abuse, sexual exploitation or attempted sexual exploitation.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Bodoni MT" pitchFamily="18" charset="0"/>
              </a:rPr>
              <a:t>Different Types of Child Abuse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Physical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Sexual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Emotional</a:t>
            </a:r>
          </a:p>
          <a:p>
            <a:pPr eaLnBrk="1" hangingPunct="1"/>
            <a:r>
              <a:rPr lang="en-US" dirty="0">
                <a:latin typeface="Bodoni MT" pitchFamily="18" charset="0"/>
              </a:rPr>
              <a:t>Neglect/ Failure to thrive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41F97-BA98-4A0B-9BB0-83F40D747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3380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doni MT" pitchFamily="18" charset="0"/>
              </a:rPr>
              <a:t>Physical Abuse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" indent="0" eaLnBrk="1" hangingPunct="1">
              <a:lnSpc>
                <a:spcPct val="80000"/>
              </a:lnSpc>
              <a:buNone/>
            </a:pPr>
            <a:r>
              <a:rPr lang="en-US" sz="2000" i="1" dirty="0">
                <a:latin typeface="Bodoni MT" pitchFamily="18" charset="0"/>
              </a:rPr>
              <a:t>Abuse</a:t>
            </a:r>
            <a:r>
              <a:rPr lang="en-US" sz="2000" dirty="0">
                <a:latin typeface="Bodoni MT" pitchFamily="18" charset="0"/>
              </a:rPr>
              <a:t> means harm or threatened harm to the health or welfare of a child through: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Non-accidental physical injury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Sexual abuse or attempted sexual abuse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Sexual exploitation or attempted sexual exploitation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Hitting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Kicking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Biting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Burning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Pushing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Shaking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doni MT" pitchFamily="18" charset="0"/>
              </a:rPr>
              <a:t>Any other physical act that can cause injury to a child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1600" b="1" dirty="0">
                <a:latin typeface="Bodoni MT" pitchFamily="18" charset="0"/>
              </a:rPr>
              <a:t>Citation: Ala. Code § 26-14-1(1)</a:t>
            </a:r>
            <a:endParaRPr lang="en-US" sz="1600" dirty="0"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>
                <a:latin typeface="Bodoni MT" pitchFamily="18" charset="0"/>
              </a:rPr>
              <a:t>Signs to Look for with Physical Abuse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Bruises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Marks in the shape of an object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Unexplained bruises, burns or cuts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Fear of adults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Destructiveness toward self or others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Poor social skills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Aggression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Defiance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doni MT" pitchFamily="18" charset="0"/>
              </a:rPr>
              <a:t>Clothing that may be inappropriate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11493</TotalTime>
  <Words>1126</Words>
  <Application>Microsoft Office PowerPoint</Application>
  <PresentationFormat>On-screen Show (4:3)</PresentationFormat>
  <Paragraphs>205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Bodoni MT</vt:lpstr>
      <vt:lpstr>Calibri</vt:lpstr>
      <vt:lpstr>Gill Sans MT</vt:lpstr>
      <vt:lpstr>Verdana</vt:lpstr>
      <vt:lpstr>Wingdings 2</vt:lpstr>
      <vt:lpstr>Solstice</vt:lpstr>
      <vt:lpstr>State of Alabama  Department of Child Abuse and Neglect Prevention </vt:lpstr>
      <vt:lpstr>Department of Child Abuse &amp; Neglect Prevention</vt:lpstr>
      <vt:lpstr>Who is a Mandatory Reporter?</vt:lpstr>
      <vt:lpstr>Added to Mandatory Reporter Law</vt:lpstr>
      <vt:lpstr>Other Changes to Mandatory Reporter Law</vt:lpstr>
      <vt:lpstr>What is Child Abuse?</vt:lpstr>
      <vt:lpstr>Different Types of Child Abuse</vt:lpstr>
      <vt:lpstr>Physical Abuse</vt:lpstr>
      <vt:lpstr>Signs to Look for with Physical Abuse</vt:lpstr>
      <vt:lpstr>Sexual Abuse</vt:lpstr>
      <vt:lpstr>Signs to Look for with Sexual Abuse</vt:lpstr>
      <vt:lpstr>Emotional Abuse</vt:lpstr>
      <vt:lpstr>Signs to Look for with Emotional Abuse</vt:lpstr>
      <vt:lpstr>Neglect</vt:lpstr>
      <vt:lpstr>Signs to Look for with Neglect</vt:lpstr>
      <vt:lpstr>If you suspect abuse, what should you do?</vt:lpstr>
      <vt:lpstr>DHR On-line Mandatory Training</vt:lpstr>
      <vt:lpstr>PowerPoint Presentation</vt:lpstr>
      <vt:lpstr>How Common is Child Abuse &amp; Neglect Nationally?*</vt:lpstr>
      <vt:lpstr>PowerPoint Presentation</vt:lpstr>
      <vt:lpstr>The Alabama Story  - 2021</vt:lpstr>
      <vt:lpstr>PowerPoint Presentation</vt:lpstr>
      <vt:lpstr>Long term effects of child abuse</vt:lpstr>
      <vt:lpstr>What Child Maltreatment Means to Society</vt:lpstr>
      <vt:lpstr>What does Prevention look like? Core of Strengthening Families™: Building the 5 Protective Factors</vt:lpstr>
      <vt:lpstr>Let’s all pull together to ensure children are safe and protected!</vt:lpstr>
      <vt:lpstr>Contact Information</vt:lpstr>
    </vt:vector>
  </TitlesOfParts>
  <Company>State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Children’s Trust Fund Prevent Child Abuse Alabama</dc:title>
  <dc:creator>Heather Kellough</dc:creator>
  <cp:lastModifiedBy>Longshore, Sallye</cp:lastModifiedBy>
  <cp:revision>223</cp:revision>
  <cp:lastPrinted>2023-07-12T15:44:23Z</cp:lastPrinted>
  <dcterms:created xsi:type="dcterms:W3CDTF">2008-10-16T16:33:46Z</dcterms:created>
  <dcterms:modified xsi:type="dcterms:W3CDTF">2023-07-16T17:54:22Z</dcterms:modified>
</cp:coreProperties>
</file>