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sldIdLst>
    <p:sldId id="257" r:id="rId2"/>
    <p:sldId id="259" r:id="rId3"/>
    <p:sldId id="261" r:id="rId4"/>
    <p:sldId id="263" r:id="rId5"/>
    <p:sldId id="268" r:id="rId6"/>
    <p:sldId id="264" r:id="rId7"/>
    <p:sldId id="272" r:id="rId8"/>
    <p:sldId id="273" r:id="rId9"/>
    <p:sldId id="275" r:id="rId10"/>
    <p:sldId id="270" r:id="rId11"/>
    <p:sldId id="27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76" d="100"/>
          <a:sy n="76" d="100"/>
        </p:scale>
        <p:origin x="132" y="8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D0895E-6819-4A1C-BE3F-432BFFB91FA3}"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422613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D0895E-6819-4A1C-BE3F-432BFFB91FA3}"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264025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D0895E-6819-4A1C-BE3F-432BFFB91FA3}"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44286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D0895E-6819-4A1C-BE3F-432BFFB91FA3}"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100546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D0895E-6819-4A1C-BE3F-432BFFB91FA3}"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22502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1D0895E-6819-4A1C-BE3F-432BFFB91FA3}" type="datetimeFigureOut">
              <a:rPr lang="en-US" smtClean="0"/>
              <a:t>10/25/2019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62580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1D0895E-6819-4A1C-BE3F-432BFFB91FA3}" type="datetimeFigureOut">
              <a:rPr lang="en-US" smtClean="0"/>
              <a:t>10/25/2019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179689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1D0895E-6819-4A1C-BE3F-432BFFB91FA3}" type="datetimeFigureOut">
              <a:rPr lang="en-US" smtClean="0"/>
              <a:t>10/25/2019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423864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D0895E-6819-4A1C-BE3F-432BFFB91FA3}"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236106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1D0895E-6819-4A1C-BE3F-432BFFB91FA3}" type="datetimeFigureOut">
              <a:rPr lang="en-US" smtClean="0"/>
              <a:t>10/25/2019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302285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1D0895E-6819-4A1C-BE3F-432BFFB91FA3}" type="datetimeFigureOut">
              <a:rPr lang="en-US" smtClean="0"/>
              <a:t>10/25/2019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C620F00F-D264-4815-B709-5F7F4B3E0754}" type="slidenum">
              <a:rPr lang="en-US" smtClean="0"/>
              <a:t>‹#›</a:t>
            </a:fld>
            <a:endParaRPr lang="en-US"/>
          </a:p>
        </p:txBody>
      </p:sp>
    </p:spTree>
    <p:extLst>
      <p:ext uri="{BB962C8B-B14F-4D97-AF65-F5344CB8AC3E}">
        <p14:creationId xmlns:p14="http://schemas.microsoft.com/office/powerpoint/2010/main" val="284626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1D0895E-6819-4A1C-BE3F-432BFFB91FA3}" type="datetimeFigureOut">
              <a:rPr lang="en-US" smtClean="0"/>
              <a:t>10/25/2019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620F00F-D264-4815-B709-5F7F4B3E0754}" type="slidenum">
              <a:rPr lang="en-US" smtClean="0"/>
              <a:t>‹#›</a:t>
            </a:fld>
            <a:endParaRPr lang="en-US"/>
          </a:p>
        </p:txBody>
      </p:sp>
    </p:spTree>
    <p:extLst>
      <p:ext uri="{BB962C8B-B14F-4D97-AF65-F5344CB8AC3E}">
        <p14:creationId xmlns:p14="http://schemas.microsoft.com/office/powerpoint/2010/main" val="167400923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136DA8-F7EE-457B-83E3-27C71DB94EC2}"/>
              </a:ext>
            </a:extLst>
          </p:cNvPr>
          <p:cNvSpPr>
            <a:spLocks noGrp="1"/>
          </p:cNvSpPr>
          <p:nvPr>
            <p:ph type="title"/>
          </p:nvPr>
        </p:nvSpPr>
        <p:spPr>
          <a:xfrm>
            <a:off x="166180" y="2254685"/>
            <a:ext cx="5282642" cy="468122"/>
          </a:xfrm>
        </p:spPr>
        <p:txBody>
          <a:bodyPr vert="horz" lIns="91440" tIns="45720" rIns="91440" bIns="45720" rtlCol="0" anchor="ctr">
            <a:noAutofit/>
          </a:bodyPr>
          <a:lstStyle/>
          <a:p>
            <a:pPr algn="ctr"/>
            <a:r>
              <a:rPr lang="en-US" sz="4000" b="1" dirty="0"/>
              <a:t>Engaging Fathers through the Strengthening </a:t>
            </a:r>
            <a:r>
              <a:rPr lang="en-US" sz="4000" b="1"/>
              <a:t>Families Framework</a:t>
            </a:r>
            <a:endParaRPr lang="en-US" sz="4000" b="1" dirty="0"/>
          </a:p>
        </p:txBody>
      </p:sp>
      <p:sp>
        <p:nvSpPr>
          <p:cNvPr id="9" name="TextBox 8">
            <a:extLst>
              <a:ext uri="{FF2B5EF4-FFF2-40B4-BE49-F238E27FC236}">
                <a16:creationId xmlns:a16="http://schemas.microsoft.com/office/drawing/2014/main" id="{CE4E72C7-52D5-4211-A512-A6C3EFB0E23C}"/>
              </a:ext>
            </a:extLst>
          </p:cNvPr>
          <p:cNvSpPr txBox="1"/>
          <p:nvPr/>
        </p:nvSpPr>
        <p:spPr>
          <a:xfrm>
            <a:off x="289249" y="3599709"/>
            <a:ext cx="4998962" cy="2185272"/>
          </a:xfrm>
          <a:prstGeom prst="rect">
            <a:avLst/>
          </a:prstGeom>
        </p:spPr>
        <p:txBody>
          <a:bodyPr vert="horz" lIns="91440" tIns="45720" rIns="91440" bIns="45720" rtlCol="0" anchor="t">
            <a:normAutofit/>
          </a:bodyPr>
          <a:lstStyle/>
          <a:p>
            <a:pPr marL="228600" indent="-182880" defTabSz="914400">
              <a:lnSpc>
                <a:spcPct val="90000"/>
              </a:lnSpc>
              <a:spcBef>
                <a:spcPts val="1000"/>
              </a:spcBef>
              <a:buClr>
                <a:schemeClr val="accent1"/>
              </a:buClr>
              <a:buSzPct val="80000"/>
              <a:buFont typeface="Wingdings 2" pitchFamily="18" charset="2"/>
              <a:buChar char=""/>
            </a:pPr>
            <a:endParaRPr lang="en-US" dirty="0">
              <a:solidFill>
                <a:srgbClr val="FFFFFF"/>
              </a:solidFill>
            </a:endParaRPr>
          </a:p>
        </p:txBody>
      </p:sp>
      <p:sp>
        <p:nvSpPr>
          <p:cNvPr id="20" name="Rectangle 19">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839" y="758952"/>
            <a:ext cx="2842930"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00D1A6-8AE7-4419-9893-68D3C65D3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845" y="1070238"/>
            <a:ext cx="2568918" cy="2568918"/>
          </a:xfrm>
          <a:prstGeom prst="rect">
            <a:avLst/>
          </a:prstGeom>
        </p:spPr>
      </p:pic>
      <p:sp>
        <p:nvSpPr>
          <p:cNvPr id="22" name="Rectangle 21">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758952"/>
            <a:ext cx="2396659"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AC7689F-BE25-443E-B15D-45268CC4A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839" y="4115150"/>
            <a:ext cx="2842930" cy="19838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92EE70A-00A6-4A89-A73F-A35F4971B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845" y="4797367"/>
            <a:ext cx="2568918" cy="629384"/>
          </a:xfrm>
          <a:prstGeom prst="rect">
            <a:avLst/>
          </a:prstGeom>
        </p:spPr>
      </p:pic>
      <p:sp>
        <p:nvSpPr>
          <p:cNvPr id="26" name="Rectangle 25">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2722807"/>
            <a:ext cx="2396659"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F88C8B1-8563-40FA-9B74-985C453097F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28172" y="3323284"/>
            <a:ext cx="2122819" cy="2166142"/>
          </a:xfrm>
          <a:prstGeom prst="rect">
            <a:avLst/>
          </a:prstGeom>
        </p:spPr>
      </p:pic>
      <p:sp>
        <p:nvSpPr>
          <p:cNvPr id="28" name="Rectangle 27">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F50EB935-4F15-4268-AD3E-499B36BD4C7E}"/>
              </a:ext>
            </a:extLst>
          </p:cNvPr>
          <p:cNvSpPr txBox="1"/>
          <p:nvPr/>
        </p:nvSpPr>
        <p:spPr>
          <a:xfrm>
            <a:off x="1" y="3950442"/>
            <a:ext cx="5608254" cy="1338828"/>
          </a:xfrm>
          <a:prstGeom prst="rect">
            <a:avLst/>
          </a:prstGeom>
          <a:noFill/>
        </p:spPr>
        <p:txBody>
          <a:bodyPr wrap="square" rtlCol="0">
            <a:spAutoFit/>
          </a:bodyPr>
          <a:lstStyle/>
          <a:p>
            <a:pPr algn="ctr"/>
            <a:r>
              <a:rPr lang="en-US" dirty="0">
                <a:solidFill>
                  <a:schemeClr val="bg1"/>
                </a:solidFill>
              </a:rPr>
              <a:t>Sallye Longshore, Director</a:t>
            </a:r>
          </a:p>
          <a:p>
            <a:pPr algn="ctr"/>
            <a:endParaRPr lang="en-US" sz="1000" dirty="0">
              <a:solidFill>
                <a:schemeClr val="bg1"/>
              </a:solidFill>
            </a:endParaRPr>
          </a:p>
          <a:p>
            <a:pPr algn="ctr"/>
            <a:endParaRPr lang="en-US" sz="500" dirty="0">
              <a:solidFill>
                <a:schemeClr val="bg1"/>
              </a:solidFill>
            </a:endParaRPr>
          </a:p>
          <a:p>
            <a:pPr algn="ctr"/>
            <a:r>
              <a:rPr lang="en-US" sz="1600" dirty="0">
                <a:solidFill>
                  <a:schemeClr val="bg1"/>
                </a:solidFill>
              </a:rPr>
              <a:t>Alabama Department of Child Abuse &amp; Neglect Prevention </a:t>
            </a:r>
          </a:p>
          <a:p>
            <a:pPr algn="ctr"/>
            <a:r>
              <a:rPr lang="en-US" sz="1600" i="1" dirty="0">
                <a:solidFill>
                  <a:schemeClr val="bg1"/>
                </a:solidFill>
              </a:rPr>
              <a:t>Children’s Trust Fund </a:t>
            </a:r>
          </a:p>
          <a:p>
            <a:pPr algn="ctr"/>
            <a:r>
              <a:rPr lang="en-US" sz="1600" dirty="0">
                <a:solidFill>
                  <a:schemeClr val="bg1"/>
                </a:solidFill>
              </a:rPr>
              <a:t>Prevent Child Abuse Alabama </a:t>
            </a:r>
          </a:p>
        </p:txBody>
      </p:sp>
    </p:spTree>
    <p:extLst>
      <p:ext uri="{BB962C8B-B14F-4D97-AF65-F5344CB8AC3E}">
        <p14:creationId xmlns:p14="http://schemas.microsoft.com/office/powerpoint/2010/main" val="105833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801690-B8EF-421C-9CB7-607681FC2735}"/>
              </a:ext>
            </a:extLst>
          </p:cNvPr>
          <p:cNvSpPr>
            <a:spLocks noGrp="1"/>
          </p:cNvSpPr>
          <p:nvPr>
            <p:ph type="title"/>
          </p:nvPr>
        </p:nvSpPr>
        <p:spPr/>
        <p:txBody>
          <a:bodyPr/>
          <a:lstStyle/>
          <a:p>
            <a:endParaRPr lang="en-US" dirty="0"/>
          </a:p>
        </p:txBody>
      </p:sp>
      <p:pic>
        <p:nvPicPr>
          <p:cNvPr id="1026" name="Picture 2" descr="Image result for strengthening families graphic of 5 protective factors">
            <a:extLst>
              <a:ext uri="{FF2B5EF4-FFF2-40B4-BE49-F238E27FC236}">
                <a16:creationId xmlns:a16="http://schemas.microsoft.com/office/drawing/2014/main" id="{280A06B4-6128-4116-96E2-A0A9387B10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012" y="308320"/>
            <a:ext cx="9501635" cy="6232215"/>
          </a:xfrm>
        </p:spPr>
      </p:pic>
    </p:spTree>
    <p:extLst>
      <p:ext uri="{BB962C8B-B14F-4D97-AF65-F5344CB8AC3E}">
        <p14:creationId xmlns:p14="http://schemas.microsoft.com/office/powerpoint/2010/main" val="135994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49453-3AA8-42CD-8097-63CE82EEC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081" y="451343"/>
            <a:ext cx="5499079" cy="5628181"/>
          </a:xfrm>
          <a:prstGeom prst="rect">
            <a:avLst/>
          </a:prstGeom>
        </p:spPr>
      </p:pic>
    </p:spTree>
    <p:extLst>
      <p:ext uri="{BB962C8B-B14F-4D97-AF65-F5344CB8AC3E}">
        <p14:creationId xmlns:p14="http://schemas.microsoft.com/office/powerpoint/2010/main" val="285411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850B-A96F-464B-BF63-ED50B8CD7369}"/>
              </a:ext>
            </a:extLst>
          </p:cNvPr>
          <p:cNvSpPr>
            <a:spLocks noGrp="1"/>
          </p:cNvSpPr>
          <p:nvPr>
            <p:ph type="title"/>
          </p:nvPr>
        </p:nvSpPr>
        <p:spPr/>
        <p:txBody>
          <a:bodyPr/>
          <a:lstStyle/>
          <a:p>
            <a:r>
              <a:rPr lang="en-US" b="1" dirty="0"/>
              <a:t>CONTACT</a:t>
            </a:r>
            <a:br>
              <a:rPr lang="en-US" b="1" dirty="0"/>
            </a:br>
            <a:endParaRPr lang="en-US" b="1" dirty="0"/>
          </a:p>
        </p:txBody>
      </p:sp>
      <p:sp>
        <p:nvSpPr>
          <p:cNvPr id="3" name="Content Placeholder 2">
            <a:extLst>
              <a:ext uri="{FF2B5EF4-FFF2-40B4-BE49-F238E27FC236}">
                <a16:creationId xmlns:a16="http://schemas.microsoft.com/office/drawing/2014/main" id="{12C2249C-6F78-488F-A6C1-E05A30967BE0}"/>
              </a:ext>
            </a:extLst>
          </p:cNvPr>
          <p:cNvSpPr>
            <a:spLocks noGrp="1"/>
          </p:cNvSpPr>
          <p:nvPr>
            <p:ph idx="1"/>
          </p:nvPr>
        </p:nvSpPr>
        <p:spPr/>
        <p:txBody>
          <a:bodyPr>
            <a:normAutofit/>
          </a:bodyPr>
          <a:lstStyle/>
          <a:p>
            <a:pPr marL="0" indent="0" algn="ctr">
              <a:buNone/>
            </a:pPr>
            <a:r>
              <a:rPr lang="en-US" sz="2400" b="1" dirty="0"/>
              <a:t>Sallye Longshore, Director </a:t>
            </a:r>
          </a:p>
          <a:p>
            <a:pPr marL="0" indent="0" algn="ctr">
              <a:buNone/>
            </a:pPr>
            <a:r>
              <a:rPr lang="en-US" sz="2400" dirty="0"/>
              <a:t>Sallye.Longshore@ctf.alabama.gov</a:t>
            </a:r>
          </a:p>
          <a:p>
            <a:pPr marL="0" indent="0" algn="ctr">
              <a:buNone/>
            </a:pPr>
            <a:endParaRPr lang="en-US" sz="2400" dirty="0"/>
          </a:p>
          <a:p>
            <a:pPr marL="0" indent="0" algn="ctr">
              <a:buNone/>
            </a:pPr>
            <a:endParaRPr lang="en-US" sz="2400" dirty="0"/>
          </a:p>
          <a:p>
            <a:pPr marL="0" indent="0" algn="ctr">
              <a:buNone/>
            </a:pPr>
            <a:r>
              <a:rPr lang="en-US" sz="2400" dirty="0"/>
              <a:t>www.ctf.alabama.gov</a:t>
            </a:r>
          </a:p>
        </p:txBody>
      </p:sp>
    </p:spTree>
    <p:extLst>
      <p:ext uri="{BB962C8B-B14F-4D97-AF65-F5344CB8AC3E}">
        <p14:creationId xmlns:p14="http://schemas.microsoft.com/office/powerpoint/2010/main" val="86987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6AEFFF8-5134-4743-AE52-4102EAEA8C32}"/>
              </a:ext>
            </a:extLst>
          </p:cNvPr>
          <p:cNvSpPr>
            <a:spLocks noGrp="1"/>
          </p:cNvSpPr>
          <p:nvPr>
            <p:ph type="title"/>
          </p:nvPr>
        </p:nvSpPr>
        <p:spPr>
          <a:xfrm>
            <a:off x="1600754" y="1087374"/>
            <a:ext cx="8983489" cy="1000978"/>
          </a:xfrm>
        </p:spPr>
        <p:txBody>
          <a:bodyPr>
            <a:normAutofit/>
          </a:bodyPr>
          <a:lstStyle/>
          <a:p>
            <a:r>
              <a:rPr lang="en-US" b="1" dirty="0"/>
              <a:t>OVERVIEW</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622842D7-1863-40B5-B641-10CA825150E5}"/>
              </a:ext>
            </a:extLst>
          </p:cNvPr>
          <p:cNvSpPr txBox="1"/>
          <p:nvPr/>
        </p:nvSpPr>
        <p:spPr>
          <a:xfrm>
            <a:off x="1600754" y="2684797"/>
            <a:ext cx="9312228"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Alabama Department of Child Abuse &amp; Neglect Prevention, The Children’s Trust Fund, was established in 1983</a:t>
            </a:r>
          </a:p>
          <a:p>
            <a:pPr marL="285750" indent="-285750">
              <a:buFont typeface="Arial" panose="020B0604020202020204" pitchFamily="34" charset="0"/>
              <a:buChar char="•"/>
            </a:pPr>
            <a:r>
              <a:rPr lang="en-US" sz="2000" dirty="0"/>
              <a:t>We became the Prevent Child Abuse Alabama Chapter in 2007</a:t>
            </a:r>
          </a:p>
          <a:p>
            <a:endParaRPr lang="en-US" sz="2000" dirty="0"/>
          </a:p>
          <a:p>
            <a:pPr marL="400050" lvl="1" indent="0">
              <a:spcBef>
                <a:spcPts val="0"/>
              </a:spcBef>
              <a:buNone/>
            </a:pPr>
            <a:r>
              <a:rPr lang="en-US" sz="2000" b="1" u="sng" dirty="0"/>
              <a:t>Our Mission:                                                                                                             </a:t>
            </a:r>
          </a:p>
          <a:p>
            <a:pPr marL="400050" lvl="1" indent="0">
              <a:spcBef>
                <a:spcPts val="0"/>
              </a:spcBef>
              <a:buNone/>
            </a:pPr>
            <a:r>
              <a:rPr lang="en-US" sz="2000" dirty="0"/>
              <a:t>We secure resources to fund evidenced-based community programs committed to the prevention of child maltreatment. We advocate for children and the strengthening of families. </a:t>
            </a:r>
          </a:p>
        </p:txBody>
      </p:sp>
    </p:spTree>
    <p:extLst>
      <p:ext uri="{BB962C8B-B14F-4D97-AF65-F5344CB8AC3E}">
        <p14:creationId xmlns:p14="http://schemas.microsoft.com/office/powerpoint/2010/main" val="138290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6AEFFF8-5134-4743-AE52-4102EAEA8C32}"/>
              </a:ext>
            </a:extLst>
          </p:cNvPr>
          <p:cNvSpPr>
            <a:spLocks noGrp="1"/>
          </p:cNvSpPr>
          <p:nvPr>
            <p:ph type="title"/>
          </p:nvPr>
        </p:nvSpPr>
        <p:spPr>
          <a:xfrm>
            <a:off x="1600754" y="1087374"/>
            <a:ext cx="8983489" cy="1000978"/>
          </a:xfrm>
        </p:spPr>
        <p:txBody>
          <a:bodyPr>
            <a:normAutofit/>
          </a:bodyPr>
          <a:lstStyle/>
          <a:p>
            <a:r>
              <a:rPr lang="en-US" b="1" dirty="0"/>
              <a:t>GRANTEE NETWORK</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622842D7-1863-40B5-B641-10CA825150E5}"/>
              </a:ext>
            </a:extLst>
          </p:cNvPr>
          <p:cNvSpPr txBox="1"/>
          <p:nvPr/>
        </p:nvSpPr>
        <p:spPr>
          <a:xfrm>
            <a:off x="1600754" y="2684797"/>
            <a:ext cx="9312228" cy="2739211"/>
          </a:xfrm>
          <a:prstGeom prst="rect">
            <a:avLst/>
          </a:prstGeom>
          <a:noFill/>
        </p:spPr>
        <p:txBody>
          <a:bodyPr wrap="square" rtlCol="0">
            <a:spAutoFit/>
          </a:bodyPr>
          <a:lstStyle/>
          <a:p>
            <a:r>
              <a:rPr lang="en-US" sz="2000" dirty="0"/>
              <a:t>We currently provide </a:t>
            </a:r>
            <a:r>
              <a:rPr lang="en-US" sz="2000" b="1" dirty="0"/>
              <a:t>146 community-based prevention grants:</a:t>
            </a:r>
          </a:p>
          <a:p>
            <a:pPr marL="742950" lvl="1" indent="-285750">
              <a:buFont typeface="Arial" panose="020B0604020202020204" pitchFamily="34" charset="0"/>
              <a:buChar char="•"/>
            </a:pPr>
            <a:endParaRPr lang="en-US" sz="1000" dirty="0"/>
          </a:p>
          <a:p>
            <a:pPr marL="742950" lvl="1" indent="-285750">
              <a:buFont typeface="Arial" panose="020B0604020202020204" pitchFamily="34" charset="0"/>
              <a:buChar char="•"/>
            </a:pPr>
            <a:r>
              <a:rPr lang="en-US" sz="2000" dirty="0"/>
              <a:t>18 Home Visiting Programs </a:t>
            </a:r>
          </a:p>
          <a:p>
            <a:pPr marL="742950" lvl="1" indent="-285750">
              <a:buFont typeface="Arial" panose="020B0604020202020204" pitchFamily="34" charset="0"/>
              <a:buChar char="•"/>
            </a:pPr>
            <a:r>
              <a:rPr lang="en-US" sz="2000" dirty="0"/>
              <a:t>14 Mentoring Programs</a:t>
            </a:r>
          </a:p>
          <a:p>
            <a:pPr marL="742950" lvl="1" indent="-285750">
              <a:buFont typeface="Arial" panose="020B0604020202020204" pitchFamily="34" charset="0"/>
              <a:buChar char="•"/>
            </a:pPr>
            <a:r>
              <a:rPr lang="en-US" sz="2000" dirty="0"/>
              <a:t>43 Parent Education &amp; Support Programs </a:t>
            </a:r>
          </a:p>
          <a:p>
            <a:pPr marL="742950" lvl="1" indent="-285750">
              <a:buFont typeface="Arial" panose="020B0604020202020204" pitchFamily="34" charset="0"/>
              <a:buChar char="•"/>
            </a:pPr>
            <a:r>
              <a:rPr lang="en-US" sz="2000" dirty="0"/>
              <a:t>15 Public Awareness &amp; Training Programs </a:t>
            </a:r>
          </a:p>
          <a:p>
            <a:pPr marL="742950" lvl="1" indent="-285750">
              <a:buFont typeface="Arial" panose="020B0604020202020204" pitchFamily="34" charset="0"/>
              <a:buChar char="•"/>
            </a:pPr>
            <a:r>
              <a:rPr lang="en-US" sz="2000" dirty="0"/>
              <a:t>7 Respite Care Programs </a:t>
            </a:r>
          </a:p>
          <a:p>
            <a:pPr marL="742950" lvl="1" indent="-285750">
              <a:buFont typeface="Arial" panose="020B0604020202020204" pitchFamily="34" charset="0"/>
              <a:buChar char="•"/>
            </a:pPr>
            <a:r>
              <a:rPr lang="en-US" sz="2000" dirty="0"/>
              <a:t>27 School-Based &amp; After School Programs</a:t>
            </a:r>
          </a:p>
          <a:p>
            <a:pPr marL="742950" lvl="1" indent="-285750">
              <a:buFont typeface="Arial" panose="020B0604020202020204" pitchFamily="34" charset="0"/>
              <a:buChar char="•"/>
            </a:pPr>
            <a:r>
              <a:rPr lang="en-US" sz="2000" dirty="0"/>
              <a:t>22 Fatherhood Programs  </a:t>
            </a:r>
          </a:p>
        </p:txBody>
      </p:sp>
    </p:spTree>
    <p:extLst>
      <p:ext uri="{BB962C8B-B14F-4D97-AF65-F5344CB8AC3E}">
        <p14:creationId xmlns:p14="http://schemas.microsoft.com/office/powerpoint/2010/main" val="357879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960234B-FD36-4806-B022-860E77BFD6E1}"/>
              </a:ext>
            </a:extLst>
          </p:cNvPr>
          <p:cNvSpPr>
            <a:spLocks noGrp="1"/>
          </p:cNvSpPr>
          <p:nvPr>
            <p:ph type="title"/>
          </p:nvPr>
        </p:nvSpPr>
        <p:spPr>
          <a:xfrm>
            <a:off x="1600754" y="1087374"/>
            <a:ext cx="8983489" cy="1000978"/>
          </a:xfrm>
        </p:spPr>
        <p:txBody>
          <a:bodyPr>
            <a:normAutofit/>
          </a:bodyPr>
          <a:lstStyle/>
          <a:p>
            <a:r>
              <a:rPr lang="en-US" b="1" dirty="0"/>
              <a:t>NETWORK OF FAMILY RESOURCE CENTERS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3203D44-0995-46C7-B553-B0BDA460DDFA}"/>
              </a:ext>
            </a:extLst>
          </p:cNvPr>
          <p:cNvSpPr>
            <a:spLocks noGrp="1"/>
          </p:cNvSpPr>
          <p:nvPr>
            <p:ph idx="1"/>
          </p:nvPr>
        </p:nvSpPr>
        <p:spPr>
          <a:xfrm>
            <a:off x="1600755" y="2535446"/>
            <a:ext cx="5152972" cy="3554457"/>
          </a:xfrm>
        </p:spPr>
        <p:txBody>
          <a:bodyPr>
            <a:normAutofit/>
          </a:bodyPr>
          <a:lstStyle/>
          <a:p>
            <a:endParaRPr lang="en-US" b="1" dirty="0">
              <a:solidFill>
                <a:schemeClr val="tx1"/>
              </a:solidFill>
              <a:latin typeface="+mj-lt"/>
            </a:endParaRPr>
          </a:p>
          <a:p>
            <a:endParaRPr lang="en-US" b="1" dirty="0">
              <a:solidFill>
                <a:schemeClr val="tx1"/>
              </a:solidFill>
              <a:latin typeface="+mj-lt"/>
            </a:endParaRPr>
          </a:p>
          <a:p>
            <a:endParaRPr lang="en-US" b="1" dirty="0">
              <a:solidFill>
                <a:schemeClr val="tx1"/>
              </a:solidFill>
              <a:latin typeface="+mj-lt"/>
            </a:endParaRPr>
          </a:p>
        </p:txBody>
      </p:sp>
      <p:sp>
        <p:nvSpPr>
          <p:cNvPr id="4" name="TextBox 3">
            <a:extLst>
              <a:ext uri="{FF2B5EF4-FFF2-40B4-BE49-F238E27FC236}">
                <a16:creationId xmlns:a16="http://schemas.microsoft.com/office/drawing/2014/main" id="{F5871C55-B69C-4563-829F-D5074DDC7529}"/>
              </a:ext>
            </a:extLst>
          </p:cNvPr>
          <p:cNvSpPr txBox="1"/>
          <p:nvPr/>
        </p:nvSpPr>
        <p:spPr>
          <a:xfrm>
            <a:off x="1427748" y="2738507"/>
            <a:ext cx="5518484"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In 2018, we sponsored the National Alliance’s training to certify our Department’s staff along with staff of each Family Resource Center in our state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increased the number of certified trainers in Alabama from 3 to 33 </a:t>
            </a:r>
          </a:p>
          <a:p>
            <a:pPr marL="342900" indent="-342900">
              <a:buFont typeface="Arial" panose="020B0604020202020204" pitchFamily="34" charset="0"/>
              <a:buChar char="•"/>
            </a:pPr>
            <a:endParaRPr lang="en-US" sz="2000" dirty="0"/>
          </a:p>
          <a:p>
            <a:endParaRPr lang="en-US" sz="2000" dirty="0"/>
          </a:p>
        </p:txBody>
      </p:sp>
      <p:pic>
        <p:nvPicPr>
          <p:cNvPr id="11" name="Picture 10" descr="Image may contain: 26 people, people smiling, indoor">
            <a:extLst>
              <a:ext uri="{FF2B5EF4-FFF2-40B4-BE49-F238E27FC236}">
                <a16:creationId xmlns:a16="http://schemas.microsoft.com/office/drawing/2014/main" id="{33D9FE9D-7DE2-4879-A0B3-3AA9D4F1E6C6}"/>
              </a:ext>
            </a:extLst>
          </p:cNvPr>
          <p:cNvPicPr/>
          <p:nvPr/>
        </p:nvPicPr>
        <p:blipFill rotWithShape="1">
          <a:blip r:embed="rId2">
            <a:extLst>
              <a:ext uri="{28A0092B-C50C-407E-A947-70E740481C1C}">
                <a14:useLocalDpi xmlns:a14="http://schemas.microsoft.com/office/drawing/2010/main" val="0"/>
              </a:ext>
            </a:extLst>
          </a:blip>
          <a:srcRect t="15018" b="3710"/>
          <a:stretch/>
        </p:blipFill>
        <p:spPr bwMode="auto">
          <a:xfrm>
            <a:off x="7054787" y="2649753"/>
            <a:ext cx="4840365" cy="31208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048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960234B-FD36-4806-B022-860E77BFD6E1}"/>
              </a:ext>
            </a:extLst>
          </p:cNvPr>
          <p:cNvSpPr>
            <a:spLocks noGrp="1"/>
          </p:cNvSpPr>
          <p:nvPr>
            <p:ph type="title"/>
          </p:nvPr>
        </p:nvSpPr>
        <p:spPr>
          <a:xfrm>
            <a:off x="1600754" y="1087374"/>
            <a:ext cx="8983489" cy="1000978"/>
          </a:xfrm>
        </p:spPr>
        <p:txBody>
          <a:bodyPr>
            <a:normAutofit/>
          </a:bodyPr>
          <a:lstStyle/>
          <a:p>
            <a:r>
              <a:rPr lang="en-US" b="1" dirty="0"/>
              <a:t>NETWORK OF FAMILY RESOURCE CENTERS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3203D44-0995-46C7-B553-B0BDA460DDFA}"/>
              </a:ext>
            </a:extLst>
          </p:cNvPr>
          <p:cNvSpPr>
            <a:spLocks noGrp="1"/>
          </p:cNvSpPr>
          <p:nvPr>
            <p:ph idx="1"/>
          </p:nvPr>
        </p:nvSpPr>
        <p:spPr>
          <a:xfrm>
            <a:off x="1600755" y="2535446"/>
            <a:ext cx="5152972" cy="3554457"/>
          </a:xfrm>
        </p:spPr>
        <p:txBody>
          <a:bodyPr>
            <a:normAutofit/>
          </a:bodyPr>
          <a:lstStyle/>
          <a:p>
            <a:endParaRPr lang="en-US" b="1" dirty="0">
              <a:solidFill>
                <a:schemeClr val="tx1"/>
              </a:solidFill>
              <a:latin typeface="+mj-lt"/>
            </a:endParaRPr>
          </a:p>
          <a:p>
            <a:endParaRPr lang="en-US" b="1" dirty="0">
              <a:solidFill>
                <a:schemeClr val="tx1"/>
              </a:solidFill>
              <a:latin typeface="+mj-lt"/>
            </a:endParaRPr>
          </a:p>
          <a:p>
            <a:endParaRPr lang="en-US" b="1" dirty="0">
              <a:solidFill>
                <a:schemeClr val="tx1"/>
              </a:solidFill>
              <a:latin typeface="+mj-lt"/>
            </a:endParaRPr>
          </a:p>
        </p:txBody>
      </p:sp>
      <p:sp>
        <p:nvSpPr>
          <p:cNvPr id="4" name="TextBox 3">
            <a:extLst>
              <a:ext uri="{FF2B5EF4-FFF2-40B4-BE49-F238E27FC236}">
                <a16:creationId xmlns:a16="http://schemas.microsoft.com/office/drawing/2014/main" id="{F5871C55-B69C-4563-829F-D5074DDC7529}"/>
              </a:ext>
            </a:extLst>
          </p:cNvPr>
          <p:cNvSpPr txBox="1"/>
          <p:nvPr/>
        </p:nvSpPr>
        <p:spPr>
          <a:xfrm>
            <a:off x="1427748" y="2738507"/>
            <a:ext cx="5518484"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Provides a regional approach to expanding and embedding the framework statewide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Monthly calls with all certified trainers provides consistent communication to support one another’s outreach and training efforts </a:t>
            </a:r>
          </a:p>
        </p:txBody>
      </p:sp>
      <p:pic>
        <p:nvPicPr>
          <p:cNvPr id="9" name="Picture 8">
            <a:extLst>
              <a:ext uri="{FF2B5EF4-FFF2-40B4-BE49-F238E27FC236}">
                <a16:creationId xmlns:a16="http://schemas.microsoft.com/office/drawing/2014/main" id="{2F780580-115A-4726-8733-8D3DC59FE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968" y="2088351"/>
            <a:ext cx="2810696" cy="4344533"/>
          </a:xfrm>
          <a:prstGeom prst="rect">
            <a:avLst/>
          </a:prstGeom>
        </p:spPr>
      </p:pic>
    </p:spTree>
    <p:extLst>
      <p:ext uri="{BB962C8B-B14F-4D97-AF65-F5344CB8AC3E}">
        <p14:creationId xmlns:p14="http://schemas.microsoft.com/office/powerpoint/2010/main" val="418643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960234B-FD36-4806-B022-860E77BFD6E1}"/>
              </a:ext>
            </a:extLst>
          </p:cNvPr>
          <p:cNvSpPr>
            <a:spLocks noGrp="1"/>
          </p:cNvSpPr>
          <p:nvPr>
            <p:ph type="title"/>
          </p:nvPr>
        </p:nvSpPr>
        <p:spPr>
          <a:xfrm>
            <a:off x="1600754" y="1087374"/>
            <a:ext cx="8983489" cy="1000978"/>
          </a:xfrm>
        </p:spPr>
        <p:txBody>
          <a:bodyPr>
            <a:normAutofit fontScale="90000"/>
          </a:bodyPr>
          <a:lstStyle/>
          <a:p>
            <a:r>
              <a:rPr lang="en-US" b="1" dirty="0"/>
              <a:t>STRENGTHENING FAMILIES THROUGH FATHERS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3203D44-0995-46C7-B553-B0BDA460DDFA}"/>
              </a:ext>
            </a:extLst>
          </p:cNvPr>
          <p:cNvSpPr>
            <a:spLocks noGrp="1"/>
          </p:cNvSpPr>
          <p:nvPr>
            <p:ph idx="1"/>
          </p:nvPr>
        </p:nvSpPr>
        <p:spPr>
          <a:xfrm>
            <a:off x="1716312" y="2617686"/>
            <a:ext cx="8983488" cy="3554457"/>
          </a:xfrm>
        </p:spPr>
        <p:txBody>
          <a:bodyPr>
            <a:normAutofit/>
          </a:bodyPr>
          <a:lstStyle/>
          <a:p>
            <a:endParaRPr lang="en-US" b="1" dirty="0">
              <a:solidFill>
                <a:schemeClr val="tx1"/>
              </a:solidFill>
              <a:latin typeface="+mj-lt"/>
            </a:endParaRPr>
          </a:p>
          <a:p>
            <a:endParaRPr lang="en-US" b="1" dirty="0">
              <a:solidFill>
                <a:schemeClr val="tx1"/>
              </a:solidFill>
              <a:latin typeface="+mj-lt"/>
            </a:endParaRPr>
          </a:p>
          <a:p>
            <a:endParaRPr lang="en-US" b="1" dirty="0">
              <a:solidFill>
                <a:schemeClr val="tx1"/>
              </a:solidFill>
              <a:latin typeface="+mj-lt"/>
            </a:endParaRPr>
          </a:p>
        </p:txBody>
      </p:sp>
      <p:sp>
        <p:nvSpPr>
          <p:cNvPr id="4" name="TextBox 3">
            <a:extLst>
              <a:ext uri="{FF2B5EF4-FFF2-40B4-BE49-F238E27FC236}">
                <a16:creationId xmlns:a16="http://schemas.microsoft.com/office/drawing/2014/main" id="{F5871C55-B69C-4563-829F-D5074DDC7529}"/>
              </a:ext>
            </a:extLst>
          </p:cNvPr>
          <p:cNvSpPr txBox="1"/>
          <p:nvPr/>
        </p:nvSpPr>
        <p:spPr>
          <a:xfrm>
            <a:off x="1492200" y="2646947"/>
            <a:ext cx="8646412"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Through funding from DHR, we launched the Strengthening Families through Fathers pilot program in three regions of the state</a:t>
            </a:r>
          </a:p>
          <a:p>
            <a:endParaRPr lang="en-US" sz="2000" dirty="0"/>
          </a:p>
          <a:p>
            <a:pPr marL="342900" indent="-342900">
              <a:buFont typeface="Arial" panose="020B0604020202020204" pitchFamily="34" charset="0"/>
              <a:buChar char="•"/>
            </a:pPr>
            <a:r>
              <a:rPr lang="en-US" sz="2000" dirty="0"/>
              <a:t>Involves fathers (and mothers) who are involved in SNAP, child care subsidy program, and child support cases as participants in free program to gain education and employment services, while also training them in the protective factors framework </a:t>
            </a:r>
          </a:p>
          <a:p>
            <a:endParaRPr lang="en-US" sz="2000" dirty="0"/>
          </a:p>
          <a:p>
            <a:endParaRPr lang="en-US" sz="2000" dirty="0"/>
          </a:p>
        </p:txBody>
      </p:sp>
    </p:spTree>
    <p:extLst>
      <p:ext uri="{BB962C8B-B14F-4D97-AF65-F5344CB8AC3E}">
        <p14:creationId xmlns:p14="http://schemas.microsoft.com/office/powerpoint/2010/main" val="257184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960234B-FD36-4806-B022-860E77BFD6E1}"/>
              </a:ext>
            </a:extLst>
          </p:cNvPr>
          <p:cNvSpPr>
            <a:spLocks noGrp="1"/>
          </p:cNvSpPr>
          <p:nvPr>
            <p:ph type="title"/>
          </p:nvPr>
        </p:nvSpPr>
        <p:spPr>
          <a:xfrm>
            <a:off x="1600754" y="1087374"/>
            <a:ext cx="8983489" cy="1000978"/>
          </a:xfrm>
        </p:spPr>
        <p:txBody>
          <a:bodyPr>
            <a:normAutofit/>
          </a:bodyPr>
          <a:lstStyle/>
          <a:p>
            <a:r>
              <a:rPr lang="en-US" b="1" dirty="0"/>
              <a:t>Why Engage Fathers?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3203D44-0995-46C7-B553-B0BDA460DDFA}"/>
              </a:ext>
            </a:extLst>
          </p:cNvPr>
          <p:cNvSpPr>
            <a:spLocks noGrp="1"/>
          </p:cNvSpPr>
          <p:nvPr>
            <p:ph idx="1"/>
          </p:nvPr>
        </p:nvSpPr>
        <p:spPr>
          <a:xfrm>
            <a:off x="1716312" y="2617686"/>
            <a:ext cx="8983488" cy="3554457"/>
          </a:xfrm>
        </p:spPr>
        <p:txBody>
          <a:bodyPr>
            <a:normAutofit/>
          </a:bodyPr>
          <a:lstStyle/>
          <a:p>
            <a:endParaRPr lang="en-US" b="1" dirty="0">
              <a:solidFill>
                <a:schemeClr val="tx1"/>
              </a:solidFill>
              <a:latin typeface="+mj-lt"/>
            </a:endParaRPr>
          </a:p>
          <a:p>
            <a:endParaRPr lang="en-US" b="1" dirty="0">
              <a:solidFill>
                <a:schemeClr val="tx1"/>
              </a:solidFill>
              <a:latin typeface="+mj-lt"/>
            </a:endParaRPr>
          </a:p>
          <a:p>
            <a:endParaRPr lang="en-US" b="1" dirty="0">
              <a:solidFill>
                <a:schemeClr val="tx1"/>
              </a:solidFill>
              <a:latin typeface="+mj-lt"/>
            </a:endParaRPr>
          </a:p>
        </p:txBody>
      </p:sp>
      <p:sp>
        <p:nvSpPr>
          <p:cNvPr id="4" name="TextBox 3">
            <a:extLst>
              <a:ext uri="{FF2B5EF4-FFF2-40B4-BE49-F238E27FC236}">
                <a16:creationId xmlns:a16="http://schemas.microsoft.com/office/drawing/2014/main" id="{F5871C55-B69C-4563-829F-D5074DDC7529}"/>
              </a:ext>
            </a:extLst>
          </p:cNvPr>
          <p:cNvSpPr txBox="1"/>
          <p:nvPr/>
        </p:nvSpPr>
        <p:spPr>
          <a:xfrm>
            <a:off x="1492200" y="2646947"/>
            <a:ext cx="8646412" cy="3170099"/>
          </a:xfrm>
          <a:prstGeom prst="rect">
            <a:avLst/>
          </a:prstGeom>
          <a:noFill/>
        </p:spPr>
        <p:txBody>
          <a:bodyPr wrap="square" rtlCol="0">
            <a:spAutoFit/>
          </a:bodyPr>
          <a:lstStyle/>
          <a:p>
            <a:pPr marL="342900" indent="-342900">
              <a:buFont typeface="Wingdings" panose="05000000000000000000" pitchFamily="2" charset="2"/>
              <a:buChar char="§"/>
            </a:pPr>
            <a:r>
              <a:rPr lang="en-US" sz="2000" dirty="0"/>
              <a:t>Non-residential fathers may play a role in ameliorating the circumstances that led to abuse</a:t>
            </a:r>
          </a:p>
          <a:p>
            <a:pPr marL="342900" indent="-342900">
              <a:buFont typeface="Wingdings" panose="05000000000000000000" pitchFamily="2" charset="2"/>
              <a:buChar char="§"/>
            </a:pPr>
            <a:r>
              <a:rPr lang="en-US" sz="2000" dirty="0"/>
              <a:t>Non-resident fathers’ involvement with their children increases chances of reunification</a:t>
            </a:r>
          </a:p>
          <a:p>
            <a:pPr marL="342900" indent="-342900">
              <a:buFont typeface="Wingdings" panose="05000000000000000000" pitchFamily="2" charset="2"/>
              <a:buChar char="§"/>
            </a:pPr>
            <a:r>
              <a:rPr lang="en-US" sz="2000" dirty="0"/>
              <a:t>Children with highly-involved non-resident fathers are discharged from foster care more quickly than those whose fathers have less or no involvement</a:t>
            </a:r>
          </a:p>
          <a:p>
            <a:pPr marL="342900" indent="-342900">
              <a:buFont typeface="Wingdings" panose="05000000000000000000" pitchFamily="2" charset="2"/>
              <a:buChar char="§"/>
            </a:pPr>
            <a:r>
              <a:rPr lang="en-US" sz="2000" dirty="0"/>
              <a:t>For children who are reunited with a parent, higher levels of non-resident father involvement lower the likelihood of subsequent maltreatment allegations</a:t>
            </a:r>
          </a:p>
          <a:p>
            <a:endParaRPr lang="en-US" sz="2000" dirty="0"/>
          </a:p>
        </p:txBody>
      </p:sp>
    </p:spTree>
    <p:extLst>
      <p:ext uri="{BB962C8B-B14F-4D97-AF65-F5344CB8AC3E}">
        <p14:creationId xmlns:p14="http://schemas.microsoft.com/office/powerpoint/2010/main" val="154780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960234B-FD36-4806-B022-860E77BFD6E1}"/>
              </a:ext>
            </a:extLst>
          </p:cNvPr>
          <p:cNvSpPr>
            <a:spLocks noGrp="1"/>
          </p:cNvSpPr>
          <p:nvPr>
            <p:ph type="title"/>
          </p:nvPr>
        </p:nvSpPr>
        <p:spPr>
          <a:xfrm>
            <a:off x="1600754" y="1087374"/>
            <a:ext cx="8983489" cy="1000978"/>
          </a:xfrm>
        </p:spPr>
        <p:txBody>
          <a:bodyPr>
            <a:normAutofit fontScale="90000"/>
          </a:bodyPr>
          <a:lstStyle/>
          <a:p>
            <a:r>
              <a:rPr lang="en-US" b="1" dirty="0"/>
              <a:t>Evaluation results of DHR funded Fatherhood programs with CTF</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3203D44-0995-46C7-B553-B0BDA460DDFA}"/>
              </a:ext>
            </a:extLst>
          </p:cNvPr>
          <p:cNvSpPr>
            <a:spLocks noGrp="1"/>
          </p:cNvSpPr>
          <p:nvPr>
            <p:ph idx="1"/>
          </p:nvPr>
        </p:nvSpPr>
        <p:spPr>
          <a:xfrm>
            <a:off x="1716312" y="2617686"/>
            <a:ext cx="8983488" cy="3554457"/>
          </a:xfrm>
        </p:spPr>
        <p:txBody>
          <a:bodyPr>
            <a:normAutofit/>
          </a:bodyPr>
          <a:lstStyle/>
          <a:p>
            <a:endParaRPr lang="en-US" b="1" dirty="0">
              <a:solidFill>
                <a:schemeClr val="tx1"/>
              </a:solidFill>
              <a:latin typeface="+mj-lt"/>
            </a:endParaRPr>
          </a:p>
          <a:p>
            <a:endParaRPr lang="en-US" b="1" dirty="0">
              <a:solidFill>
                <a:schemeClr val="tx1"/>
              </a:solidFill>
              <a:latin typeface="+mj-lt"/>
            </a:endParaRPr>
          </a:p>
          <a:p>
            <a:endParaRPr lang="en-US" b="1" dirty="0">
              <a:solidFill>
                <a:schemeClr val="tx1"/>
              </a:solidFill>
              <a:latin typeface="+mj-lt"/>
            </a:endParaRPr>
          </a:p>
        </p:txBody>
      </p:sp>
      <p:sp>
        <p:nvSpPr>
          <p:cNvPr id="4" name="TextBox 3">
            <a:extLst>
              <a:ext uri="{FF2B5EF4-FFF2-40B4-BE49-F238E27FC236}">
                <a16:creationId xmlns:a16="http://schemas.microsoft.com/office/drawing/2014/main" id="{F5871C55-B69C-4563-829F-D5074DDC7529}"/>
              </a:ext>
            </a:extLst>
          </p:cNvPr>
          <p:cNvSpPr txBox="1"/>
          <p:nvPr/>
        </p:nvSpPr>
        <p:spPr>
          <a:xfrm>
            <a:off x="1492200" y="2646947"/>
            <a:ext cx="8646412" cy="2554545"/>
          </a:xfrm>
          <a:prstGeom prst="rect">
            <a:avLst/>
          </a:prstGeom>
          <a:noFill/>
        </p:spPr>
        <p:txBody>
          <a:bodyPr wrap="square" rtlCol="0">
            <a:spAutoFit/>
          </a:bodyPr>
          <a:lstStyle/>
          <a:p>
            <a:pPr marL="342900" indent="-342900">
              <a:buFont typeface="Wingdings" panose="05000000000000000000" pitchFamily="2" charset="2"/>
              <a:buChar char="§"/>
            </a:pPr>
            <a:r>
              <a:rPr lang="en-US" sz="2000" dirty="0"/>
              <a:t>Assessment of 14 targeted outcomes with approximately 1,850 participants revealed statistically significant improvements in:</a:t>
            </a:r>
          </a:p>
          <a:p>
            <a:pPr marL="800100" lvl="1" indent="-342900">
              <a:buFont typeface="Wingdings" panose="05000000000000000000" pitchFamily="2" charset="2"/>
              <a:buChar char="§"/>
            </a:pPr>
            <a:r>
              <a:rPr lang="en-US" sz="2000" dirty="0"/>
              <a:t>Commitment to couple relationship stability</a:t>
            </a:r>
          </a:p>
          <a:p>
            <a:pPr marL="800100" lvl="1" indent="-342900">
              <a:buFont typeface="Wingdings" panose="05000000000000000000" pitchFamily="2" charset="2"/>
              <a:buChar char="§"/>
            </a:pPr>
            <a:r>
              <a:rPr lang="en-US" sz="2000" dirty="0"/>
              <a:t>Conflict management skills</a:t>
            </a:r>
          </a:p>
          <a:p>
            <a:pPr marL="800100" lvl="1" indent="-342900">
              <a:buFont typeface="Wingdings" panose="05000000000000000000" pitchFamily="2" charset="2"/>
              <a:buChar char="§"/>
            </a:pPr>
            <a:r>
              <a:rPr lang="en-US" sz="2000" dirty="0"/>
              <a:t>Communication skills</a:t>
            </a:r>
          </a:p>
          <a:p>
            <a:pPr marL="800100" lvl="1" indent="-342900">
              <a:buFont typeface="Wingdings" panose="05000000000000000000" pitchFamily="2" charset="2"/>
              <a:buChar char="§"/>
            </a:pPr>
            <a:r>
              <a:rPr lang="en-US" sz="2000" dirty="0"/>
              <a:t>Co-parenting conflict</a:t>
            </a:r>
          </a:p>
          <a:p>
            <a:pPr marL="800100" lvl="1" indent="-342900">
              <a:buFont typeface="Wingdings" panose="05000000000000000000" pitchFamily="2" charset="2"/>
              <a:buChar char="§"/>
            </a:pPr>
            <a:r>
              <a:rPr lang="en-US" sz="2000" dirty="0"/>
              <a:t>Dating abuse prevention skills</a:t>
            </a:r>
          </a:p>
          <a:p>
            <a:pPr marL="800100" lvl="1" indent="-342900">
              <a:buFont typeface="Wingdings" panose="05000000000000000000" pitchFamily="2" charset="2"/>
              <a:buChar char="§"/>
            </a:pPr>
            <a:r>
              <a:rPr lang="en-US" sz="2000" dirty="0"/>
              <a:t>Hopeful about future</a:t>
            </a:r>
          </a:p>
        </p:txBody>
      </p:sp>
    </p:spTree>
    <p:extLst>
      <p:ext uri="{BB962C8B-B14F-4D97-AF65-F5344CB8AC3E}">
        <p14:creationId xmlns:p14="http://schemas.microsoft.com/office/powerpoint/2010/main" val="329339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960234B-FD36-4806-B022-860E77BFD6E1}"/>
              </a:ext>
            </a:extLst>
          </p:cNvPr>
          <p:cNvSpPr>
            <a:spLocks noGrp="1"/>
          </p:cNvSpPr>
          <p:nvPr>
            <p:ph type="title"/>
          </p:nvPr>
        </p:nvSpPr>
        <p:spPr>
          <a:xfrm>
            <a:off x="1600754" y="1087374"/>
            <a:ext cx="8983489" cy="1000978"/>
          </a:xfrm>
        </p:spPr>
        <p:txBody>
          <a:bodyPr>
            <a:normAutofit fontScale="90000"/>
          </a:bodyPr>
          <a:lstStyle/>
          <a:p>
            <a:r>
              <a:rPr lang="en-US" b="1" dirty="0"/>
              <a:t>Evaluation results of DHR funded Fatherhood programs with CTF</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3203D44-0995-46C7-B553-B0BDA460DDFA}"/>
              </a:ext>
            </a:extLst>
          </p:cNvPr>
          <p:cNvSpPr>
            <a:spLocks noGrp="1"/>
          </p:cNvSpPr>
          <p:nvPr>
            <p:ph idx="1"/>
          </p:nvPr>
        </p:nvSpPr>
        <p:spPr>
          <a:xfrm>
            <a:off x="1716312" y="2617686"/>
            <a:ext cx="8983488" cy="3554457"/>
          </a:xfrm>
        </p:spPr>
        <p:txBody>
          <a:bodyPr>
            <a:normAutofit/>
          </a:bodyPr>
          <a:lstStyle/>
          <a:p>
            <a:endParaRPr lang="en-US" b="1" dirty="0">
              <a:solidFill>
                <a:schemeClr val="tx1"/>
              </a:solidFill>
              <a:latin typeface="+mj-lt"/>
            </a:endParaRPr>
          </a:p>
          <a:p>
            <a:endParaRPr lang="en-US" b="1" dirty="0">
              <a:solidFill>
                <a:schemeClr val="tx1"/>
              </a:solidFill>
              <a:latin typeface="+mj-lt"/>
            </a:endParaRPr>
          </a:p>
          <a:p>
            <a:endParaRPr lang="en-US" b="1" dirty="0">
              <a:solidFill>
                <a:schemeClr val="tx1"/>
              </a:solidFill>
              <a:latin typeface="+mj-lt"/>
            </a:endParaRPr>
          </a:p>
        </p:txBody>
      </p:sp>
      <p:sp>
        <p:nvSpPr>
          <p:cNvPr id="4" name="TextBox 3">
            <a:extLst>
              <a:ext uri="{FF2B5EF4-FFF2-40B4-BE49-F238E27FC236}">
                <a16:creationId xmlns:a16="http://schemas.microsoft.com/office/drawing/2014/main" id="{F5871C55-B69C-4563-829F-D5074DDC7529}"/>
              </a:ext>
            </a:extLst>
          </p:cNvPr>
          <p:cNvSpPr txBox="1"/>
          <p:nvPr/>
        </p:nvSpPr>
        <p:spPr>
          <a:xfrm>
            <a:off x="1492200" y="2646947"/>
            <a:ext cx="8646412" cy="3477875"/>
          </a:xfrm>
          <a:prstGeom prst="rect">
            <a:avLst/>
          </a:prstGeom>
          <a:noFill/>
        </p:spPr>
        <p:txBody>
          <a:bodyPr wrap="square" rtlCol="0">
            <a:spAutoFit/>
          </a:bodyPr>
          <a:lstStyle/>
          <a:p>
            <a:r>
              <a:rPr lang="en-US" sz="2000" dirty="0"/>
              <a:t>(Continued)</a:t>
            </a:r>
          </a:p>
          <a:p>
            <a:pPr marL="342900" indent="-342900">
              <a:buFont typeface="Wingdings" panose="05000000000000000000" pitchFamily="2" charset="2"/>
              <a:buChar char="§"/>
            </a:pPr>
            <a:r>
              <a:rPr lang="en-US" sz="2000" dirty="0"/>
              <a:t>Assessment of 14 targeted outcomes with approximately 1,850 participants revealed statistically significant improvements in:</a:t>
            </a:r>
          </a:p>
          <a:p>
            <a:pPr marL="800100" lvl="1" indent="-342900">
              <a:buFont typeface="Wingdings" panose="05000000000000000000" pitchFamily="2" charset="2"/>
              <a:buChar char="§"/>
            </a:pPr>
            <a:r>
              <a:rPr lang="en-US" sz="2000" dirty="0"/>
              <a:t>Financial responsibility</a:t>
            </a:r>
          </a:p>
          <a:p>
            <a:pPr marL="800100" lvl="1" indent="-342900">
              <a:buFont typeface="Wingdings" panose="05000000000000000000" pitchFamily="2" charset="2"/>
              <a:buChar char="§"/>
            </a:pPr>
            <a:r>
              <a:rPr lang="en-US" sz="2000" dirty="0"/>
              <a:t>Perception of economic stability</a:t>
            </a:r>
          </a:p>
          <a:p>
            <a:pPr marL="800100" lvl="1" indent="-342900">
              <a:buFont typeface="Wingdings" panose="05000000000000000000" pitchFamily="2" charset="2"/>
              <a:buChar char="§"/>
            </a:pPr>
            <a:r>
              <a:rPr lang="en-US" sz="2000" dirty="0"/>
              <a:t>Cooperation with child support personnel</a:t>
            </a:r>
          </a:p>
          <a:p>
            <a:pPr marL="800100" lvl="1" indent="-342900">
              <a:buFont typeface="Wingdings" panose="05000000000000000000" pitchFamily="2" charset="2"/>
              <a:buChar char="§"/>
            </a:pPr>
            <a:r>
              <a:rPr lang="en-US" sz="2000" dirty="0"/>
              <a:t>Commitment to pay full child support</a:t>
            </a:r>
          </a:p>
          <a:p>
            <a:pPr marL="800100" lvl="1" indent="-342900">
              <a:buFont typeface="Wingdings" panose="05000000000000000000" pitchFamily="2" charset="2"/>
              <a:buChar char="§"/>
            </a:pPr>
            <a:r>
              <a:rPr lang="en-US" sz="2000" dirty="0"/>
              <a:t>Positive parenting behavior</a:t>
            </a:r>
          </a:p>
          <a:p>
            <a:pPr marL="800100" lvl="1" indent="-342900">
              <a:buFont typeface="Wingdings" panose="05000000000000000000" pitchFamily="2" charset="2"/>
              <a:buChar char="§"/>
            </a:pPr>
            <a:r>
              <a:rPr lang="en-US" sz="2000" dirty="0"/>
              <a:t>Parent involvement</a:t>
            </a:r>
          </a:p>
          <a:p>
            <a:pPr marL="800100" lvl="1" indent="-342900">
              <a:buFont typeface="Wingdings" panose="05000000000000000000" pitchFamily="2" charset="2"/>
              <a:buChar char="§"/>
            </a:pPr>
            <a:r>
              <a:rPr lang="en-US" sz="2000" dirty="0"/>
              <a:t>Parent child relationship quality</a:t>
            </a:r>
          </a:p>
          <a:p>
            <a:pPr marL="800100" lvl="1" indent="-342900">
              <a:buFont typeface="Wingdings" panose="05000000000000000000" pitchFamily="2" charset="2"/>
              <a:buChar char="§"/>
            </a:pPr>
            <a:r>
              <a:rPr lang="en-US" sz="2000" dirty="0"/>
              <a:t>Child academic adjustment</a:t>
            </a:r>
          </a:p>
        </p:txBody>
      </p:sp>
    </p:spTree>
    <p:extLst>
      <p:ext uri="{BB962C8B-B14F-4D97-AF65-F5344CB8AC3E}">
        <p14:creationId xmlns:p14="http://schemas.microsoft.com/office/powerpoint/2010/main" val="3969299995"/>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381</TotalTime>
  <Words>460</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Corbel</vt:lpstr>
      <vt:lpstr>Wingdings</vt:lpstr>
      <vt:lpstr>Wingdings 2</vt:lpstr>
      <vt:lpstr>Frame</vt:lpstr>
      <vt:lpstr>Engaging Fathers through the Strengthening Families Framework</vt:lpstr>
      <vt:lpstr>OVERVIEW</vt:lpstr>
      <vt:lpstr>GRANTEE NETWORK</vt:lpstr>
      <vt:lpstr>NETWORK OF FAMILY RESOURCE CENTERS</vt:lpstr>
      <vt:lpstr>NETWORK OF FAMILY RESOURCE CENTERS</vt:lpstr>
      <vt:lpstr>STRENGTHENING FAMILIES THROUGH FATHERS</vt:lpstr>
      <vt:lpstr>Why Engage Fathers?</vt:lpstr>
      <vt:lpstr>Evaluation results of DHR funded Fatherhood programs with CTF</vt:lpstr>
      <vt:lpstr>Evaluation results of DHR funded Fatherhood programs with CTF</vt:lpstr>
      <vt:lpstr>PowerPoint Presentation</vt:lpstr>
      <vt:lpstr>PowerPoint Presentation</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FATHERHOOD  INITIATIVE</dc:title>
  <dc:creator>Waller, Bailey</dc:creator>
  <cp:lastModifiedBy>Waller, Bailey</cp:lastModifiedBy>
  <cp:revision>33</cp:revision>
  <dcterms:created xsi:type="dcterms:W3CDTF">2019-06-27T16:34:45Z</dcterms:created>
  <dcterms:modified xsi:type="dcterms:W3CDTF">2019-10-25T14:20:13Z</dcterms:modified>
</cp:coreProperties>
</file>