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Lst>
  <p:notesMasterIdLst>
    <p:notesMasterId r:id="rId23"/>
  </p:notesMasterIdLst>
  <p:sldIdLst>
    <p:sldId id="257" r:id="rId2"/>
    <p:sldId id="259" r:id="rId3"/>
    <p:sldId id="261" r:id="rId4"/>
    <p:sldId id="258" r:id="rId5"/>
    <p:sldId id="269" r:id="rId6"/>
    <p:sldId id="262" r:id="rId7"/>
    <p:sldId id="272" r:id="rId8"/>
    <p:sldId id="273" r:id="rId9"/>
    <p:sldId id="316" r:id="rId10"/>
    <p:sldId id="341" r:id="rId11"/>
    <p:sldId id="390" r:id="rId12"/>
    <p:sldId id="342" r:id="rId13"/>
    <p:sldId id="387" r:id="rId14"/>
    <p:sldId id="348" r:id="rId15"/>
    <p:sldId id="386" r:id="rId16"/>
    <p:sldId id="265" r:id="rId17"/>
    <p:sldId id="264" r:id="rId18"/>
    <p:sldId id="263" r:id="rId19"/>
    <p:sldId id="268" r:id="rId20"/>
    <p:sldId id="270" r:id="rId21"/>
    <p:sldId id="267"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94712" autoAdjust="0"/>
  </p:normalViewPr>
  <p:slideViewPr>
    <p:cSldViewPr snapToGrid="0">
      <p:cViewPr varScale="1">
        <p:scale>
          <a:sx n="58" d="100"/>
          <a:sy n="58" d="100"/>
        </p:scale>
        <p:origin x="792" y="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90BBE-E1F0-46E2-AAE9-7C2EF81FE2B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21FFCA9-2B71-402A-9235-CC058D547DAF}">
      <dgm:prSet phldrT="[Text]" custT="1"/>
      <dgm:spPr/>
      <dgm:t>
        <a:bodyPr/>
        <a:lstStyle/>
        <a:p>
          <a:r>
            <a:rPr lang="en-US" sz="2800" dirty="0">
              <a:latin typeface="Arial" panose="020B0604020202020204" pitchFamily="34" charset="0"/>
              <a:cs typeface="Arial" panose="020B0604020202020204" pitchFamily="34" charset="0"/>
            </a:rPr>
            <a:t>Parental resilience</a:t>
          </a:r>
        </a:p>
      </dgm:t>
    </dgm:pt>
    <dgm:pt modelId="{61D0844C-5D69-472A-91B2-059184071051}" type="parTrans" cxnId="{3811F664-CCCE-480C-A8BE-DA803753447A}">
      <dgm:prSet/>
      <dgm:spPr/>
      <dgm:t>
        <a:bodyPr/>
        <a:lstStyle/>
        <a:p>
          <a:endParaRPr lang="en-US"/>
        </a:p>
      </dgm:t>
    </dgm:pt>
    <dgm:pt modelId="{5A7AFE5D-0643-47DB-BC68-DDECD13268D9}" type="sibTrans" cxnId="{3811F664-CCCE-480C-A8BE-DA803753447A}">
      <dgm:prSet/>
      <dgm:spPr/>
      <dgm:t>
        <a:bodyPr/>
        <a:lstStyle/>
        <a:p>
          <a:endParaRPr lang="en-US"/>
        </a:p>
      </dgm:t>
    </dgm:pt>
    <dgm:pt modelId="{C0E9F47E-D951-423E-8677-416AB0771F3A}">
      <dgm:prSet phldrT="[Text]" custT="1"/>
      <dgm:spPr/>
      <dgm:t>
        <a:bodyPr/>
        <a:lstStyle/>
        <a:p>
          <a:r>
            <a:rPr lang="en-US" sz="2800" dirty="0">
              <a:latin typeface="Arial" panose="020B0604020202020204" pitchFamily="34" charset="0"/>
              <a:cs typeface="Arial" panose="020B0604020202020204" pitchFamily="34" charset="0"/>
            </a:rPr>
            <a:t>Social connections</a:t>
          </a:r>
        </a:p>
      </dgm:t>
    </dgm:pt>
    <dgm:pt modelId="{96B38E41-8DEF-4F31-9799-ECA18BA92E31}" type="parTrans" cxnId="{B7B8C7DC-4DEA-4A58-AEC4-24136211F026}">
      <dgm:prSet/>
      <dgm:spPr/>
      <dgm:t>
        <a:bodyPr/>
        <a:lstStyle/>
        <a:p>
          <a:endParaRPr lang="en-US"/>
        </a:p>
      </dgm:t>
    </dgm:pt>
    <dgm:pt modelId="{AE5ADC24-9616-49C7-BF44-B7D1E2AB3030}" type="sibTrans" cxnId="{B7B8C7DC-4DEA-4A58-AEC4-24136211F026}">
      <dgm:prSet/>
      <dgm:spPr/>
      <dgm:t>
        <a:bodyPr/>
        <a:lstStyle/>
        <a:p>
          <a:endParaRPr lang="en-US"/>
        </a:p>
      </dgm:t>
    </dgm:pt>
    <dgm:pt modelId="{F6E2C366-3C14-4162-9BD9-28D00B928A7A}">
      <dgm:prSet phldrT="[Text]" custT="1"/>
      <dgm:spPr/>
      <dgm:t>
        <a:bodyPr/>
        <a:lstStyle/>
        <a:p>
          <a:r>
            <a:rPr lang="en-US" sz="2800" dirty="0">
              <a:latin typeface="Arial" panose="020B0604020202020204" pitchFamily="34" charset="0"/>
              <a:cs typeface="Arial" panose="020B0604020202020204" pitchFamily="34" charset="0"/>
            </a:rPr>
            <a:t>Knowledge of parenting and child development</a:t>
          </a:r>
        </a:p>
      </dgm:t>
    </dgm:pt>
    <dgm:pt modelId="{00718B31-5561-405E-B8C8-FB5B6E632816}" type="parTrans" cxnId="{303D2390-FB13-44EA-BA55-576BC56D76E4}">
      <dgm:prSet/>
      <dgm:spPr/>
      <dgm:t>
        <a:bodyPr/>
        <a:lstStyle/>
        <a:p>
          <a:endParaRPr lang="en-US"/>
        </a:p>
      </dgm:t>
    </dgm:pt>
    <dgm:pt modelId="{703DDB1D-50BE-4AB0-91B9-FF3647427D19}" type="sibTrans" cxnId="{303D2390-FB13-44EA-BA55-576BC56D76E4}">
      <dgm:prSet/>
      <dgm:spPr/>
      <dgm:t>
        <a:bodyPr/>
        <a:lstStyle/>
        <a:p>
          <a:endParaRPr lang="en-US"/>
        </a:p>
      </dgm:t>
    </dgm:pt>
    <dgm:pt modelId="{52A9B5D2-CC96-4DE3-B6FF-DB75F86CD482}">
      <dgm:prSet phldrT="[Text]" custT="1"/>
      <dgm:spPr/>
      <dgm:t>
        <a:bodyPr/>
        <a:lstStyle/>
        <a:p>
          <a:r>
            <a:rPr lang="en-US" sz="2800" dirty="0">
              <a:latin typeface="Arial" panose="020B0604020202020204" pitchFamily="34" charset="0"/>
              <a:cs typeface="Arial" panose="020B0604020202020204" pitchFamily="34" charset="0"/>
            </a:rPr>
            <a:t>Concrete support in times of need</a:t>
          </a:r>
        </a:p>
      </dgm:t>
    </dgm:pt>
    <dgm:pt modelId="{2B87DE73-F3FC-49B7-A52A-A5C435556EAD}" type="parTrans" cxnId="{5CB2D481-A438-4194-9072-E41E5E54B643}">
      <dgm:prSet/>
      <dgm:spPr/>
      <dgm:t>
        <a:bodyPr/>
        <a:lstStyle/>
        <a:p>
          <a:endParaRPr lang="en-US"/>
        </a:p>
      </dgm:t>
    </dgm:pt>
    <dgm:pt modelId="{65E85A47-BA4A-49D8-B0A6-CC44C21CAE19}" type="sibTrans" cxnId="{5CB2D481-A438-4194-9072-E41E5E54B643}">
      <dgm:prSet/>
      <dgm:spPr/>
      <dgm:t>
        <a:bodyPr/>
        <a:lstStyle/>
        <a:p>
          <a:endParaRPr lang="en-US"/>
        </a:p>
      </dgm:t>
    </dgm:pt>
    <dgm:pt modelId="{D4068A57-5332-471D-8BD1-850AB08F7CB4}">
      <dgm:prSet phldrT="[Text]" custT="1"/>
      <dgm:spPr/>
      <dgm:t>
        <a:bodyPr/>
        <a:lstStyle/>
        <a:p>
          <a:r>
            <a:rPr lang="en-US" sz="2800" dirty="0">
              <a:latin typeface="Arial" panose="020B0604020202020204" pitchFamily="34" charset="0"/>
              <a:cs typeface="Arial" panose="020B0604020202020204" pitchFamily="34" charset="0"/>
            </a:rPr>
            <a:t>Social and emotional competence of children</a:t>
          </a:r>
        </a:p>
      </dgm:t>
    </dgm:pt>
    <dgm:pt modelId="{0BE89D88-494C-4E10-8340-A65D6E1413B9}" type="parTrans" cxnId="{C28CB3EB-C13A-47C1-9C9C-E0CB90820708}">
      <dgm:prSet/>
      <dgm:spPr/>
      <dgm:t>
        <a:bodyPr/>
        <a:lstStyle/>
        <a:p>
          <a:endParaRPr lang="en-US"/>
        </a:p>
      </dgm:t>
    </dgm:pt>
    <dgm:pt modelId="{6E61BC61-F066-44FE-B827-D606EAC5093E}" type="sibTrans" cxnId="{C28CB3EB-C13A-47C1-9C9C-E0CB90820708}">
      <dgm:prSet/>
      <dgm:spPr/>
      <dgm:t>
        <a:bodyPr/>
        <a:lstStyle/>
        <a:p>
          <a:endParaRPr lang="en-US"/>
        </a:p>
      </dgm:t>
    </dgm:pt>
    <dgm:pt modelId="{30514DE3-A4D3-4341-9217-6166F2922745}" type="pres">
      <dgm:prSet presAssocID="{5B490BBE-E1F0-46E2-AAE9-7C2EF81FE2BB}" presName="diagram" presStyleCnt="0">
        <dgm:presLayoutVars>
          <dgm:dir/>
          <dgm:resizeHandles val="exact"/>
        </dgm:presLayoutVars>
      </dgm:prSet>
      <dgm:spPr/>
    </dgm:pt>
    <dgm:pt modelId="{18A111F6-31E9-4394-8C5B-C0670415DFCE}" type="pres">
      <dgm:prSet presAssocID="{B21FFCA9-2B71-402A-9235-CC058D547DAF}" presName="node" presStyleLbl="node1" presStyleIdx="0" presStyleCnt="5">
        <dgm:presLayoutVars>
          <dgm:bulletEnabled val="1"/>
        </dgm:presLayoutVars>
      </dgm:prSet>
      <dgm:spPr/>
    </dgm:pt>
    <dgm:pt modelId="{74D077ED-BA38-43BC-AA47-2473FADB5B06}" type="pres">
      <dgm:prSet presAssocID="{5A7AFE5D-0643-47DB-BC68-DDECD13268D9}" presName="sibTrans" presStyleCnt="0"/>
      <dgm:spPr/>
    </dgm:pt>
    <dgm:pt modelId="{40B78E4D-4E61-498E-8D0C-F35520C5A287}" type="pres">
      <dgm:prSet presAssocID="{C0E9F47E-D951-423E-8677-416AB0771F3A}" presName="node" presStyleLbl="node1" presStyleIdx="1" presStyleCnt="5">
        <dgm:presLayoutVars>
          <dgm:bulletEnabled val="1"/>
        </dgm:presLayoutVars>
      </dgm:prSet>
      <dgm:spPr/>
    </dgm:pt>
    <dgm:pt modelId="{428D953A-1649-409D-A987-81C6A94257C0}" type="pres">
      <dgm:prSet presAssocID="{AE5ADC24-9616-49C7-BF44-B7D1E2AB3030}" presName="sibTrans" presStyleCnt="0"/>
      <dgm:spPr/>
    </dgm:pt>
    <dgm:pt modelId="{C3098900-2248-446C-8FB8-8AC151098821}" type="pres">
      <dgm:prSet presAssocID="{F6E2C366-3C14-4162-9BD9-28D00B928A7A}" presName="node" presStyleLbl="node1" presStyleIdx="2" presStyleCnt="5">
        <dgm:presLayoutVars>
          <dgm:bulletEnabled val="1"/>
        </dgm:presLayoutVars>
      </dgm:prSet>
      <dgm:spPr/>
    </dgm:pt>
    <dgm:pt modelId="{EF9C79A7-3FC1-4E5F-A7D6-B0DA16A829CE}" type="pres">
      <dgm:prSet presAssocID="{703DDB1D-50BE-4AB0-91B9-FF3647427D19}" presName="sibTrans" presStyleCnt="0"/>
      <dgm:spPr/>
    </dgm:pt>
    <dgm:pt modelId="{CC18ED6A-01EE-4236-9E80-3FC9C0EE64D3}" type="pres">
      <dgm:prSet presAssocID="{52A9B5D2-CC96-4DE3-B6FF-DB75F86CD482}" presName="node" presStyleLbl="node1" presStyleIdx="3" presStyleCnt="5">
        <dgm:presLayoutVars>
          <dgm:bulletEnabled val="1"/>
        </dgm:presLayoutVars>
      </dgm:prSet>
      <dgm:spPr/>
    </dgm:pt>
    <dgm:pt modelId="{8883162B-00A9-4A8F-B083-97A564974DB6}" type="pres">
      <dgm:prSet presAssocID="{65E85A47-BA4A-49D8-B0A6-CC44C21CAE19}" presName="sibTrans" presStyleCnt="0"/>
      <dgm:spPr/>
    </dgm:pt>
    <dgm:pt modelId="{B3C0BDE7-3EDB-438D-97F1-87E2A7848565}" type="pres">
      <dgm:prSet presAssocID="{D4068A57-5332-471D-8BD1-850AB08F7CB4}" presName="node" presStyleLbl="node1" presStyleIdx="4" presStyleCnt="5">
        <dgm:presLayoutVars>
          <dgm:bulletEnabled val="1"/>
        </dgm:presLayoutVars>
      </dgm:prSet>
      <dgm:spPr/>
    </dgm:pt>
  </dgm:ptLst>
  <dgm:cxnLst>
    <dgm:cxn modelId="{7F929C1F-A7E7-4B37-94E6-2A5E355D96A4}" type="presOf" srcId="{5B490BBE-E1F0-46E2-AAE9-7C2EF81FE2BB}" destId="{30514DE3-A4D3-4341-9217-6166F2922745}" srcOrd="0" destOrd="0" presId="urn:microsoft.com/office/officeart/2005/8/layout/default"/>
    <dgm:cxn modelId="{3811F664-CCCE-480C-A8BE-DA803753447A}" srcId="{5B490BBE-E1F0-46E2-AAE9-7C2EF81FE2BB}" destId="{B21FFCA9-2B71-402A-9235-CC058D547DAF}" srcOrd="0" destOrd="0" parTransId="{61D0844C-5D69-472A-91B2-059184071051}" sibTransId="{5A7AFE5D-0643-47DB-BC68-DDECD13268D9}"/>
    <dgm:cxn modelId="{5CB2D481-A438-4194-9072-E41E5E54B643}" srcId="{5B490BBE-E1F0-46E2-AAE9-7C2EF81FE2BB}" destId="{52A9B5D2-CC96-4DE3-B6FF-DB75F86CD482}" srcOrd="3" destOrd="0" parTransId="{2B87DE73-F3FC-49B7-A52A-A5C435556EAD}" sibTransId="{65E85A47-BA4A-49D8-B0A6-CC44C21CAE19}"/>
    <dgm:cxn modelId="{303D2390-FB13-44EA-BA55-576BC56D76E4}" srcId="{5B490BBE-E1F0-46E2-AAE9-7C2EF81FE2BB}" destId="{F6E2C366-3C14-4162-9BD9-28D00B928A7A}" srcOrd="2" destOrd="0" parTransId="{00718B31-5561-405E-B8C8-FB5B6E632816}" sibTransId="{703DDB1D-50BE-4AB0-91B9-FF3647427D19}"/>
    <dgm:cxn modelId="{6E9584C9-9792-4646-9B4E-AE88DE4457F3}" type="presOf" srcId="{D4068A57-5332-471D-8BD1-850AB08F7CB4}" destId="{B3C0BDE7-3EDB-438D-97F1-87E2A7848565}" srcOrd="0" destOrd="0" presId="urn:microsoft.com/office/officeart/2005/8/layout/default"/>
    <dgm:cxn modelId="{AD19ABD3-437D-44F8-99A4-E4711D4689DF}" type="presOf" srcId="{F6E2C366-3C14-4162-9BD9-28D00B928A7A}" destId="{C3098900-2248-446C-8FB8-8AC151098821}" srcOrd="0" destOrd="0" presId="urn:microsoft.com/office/officeart/2005/8/layout/default"/>
    <dgm:cxn modelId="{B7B8C7DC-4DEA-4A58-AEC4-24136211F026}" srcId="{5B490BBE-E1F0-46E2-AAE9-7C2EF81FE2BB}" destId="{C0E9F47E-D951-423E-8677-416AB0771F3A}" srcOrd="1" destOrd="0" parTransId="{96B38E41-8DEF-4F31-9799-ECA18BA92E31}" sibTransId="{AE5ADC24-9616-49C7-BF44-B7D1E2AB3030}"/>
    <dgm:cxn modelId="{211351E2-04BC-4993-B1D2-E5FCA2BEE4DC}" type="presOf" srcId="{B21FFCA9-2B71-402A-9235-CC058D547DAF}" destId="{18A111F6-31E9-4394-8C5B-C0670415DFCE}" srcOrd="0" destOrd="0" presId="urn:microsoft.com/office/officeart/2005/8/layout/default"/>
    <dgm:cxn modelId="{C28CB3EB-C13A-47C1-9C9C-E0CB90820708}" srcId="{5B490BBE-E1F0-46E2-AAE9-7C2EF81FE2BB}" destId="{D4068A57-5332-471D-8BD1-850AB08F7CB4}" srcOrd="4" destOrd="0" parTransId="{0BE89D88-494C-4E10-8340-A65D6E1413B9}" sibTransId="{6E61BC61-F066-44FE-B827-D606EAC5093E}"/>
    <dgm:cxn modelId="{C7D4E7EC-0C96-44DF-B62D-8260D002202B}" type="presOf" srcId="{52A9B5D2-CC96-4DE3-B6FF-DB75F86CD482}" destId="{CC18ED6A-01EE-4236-9E80-3FC9C0EE64D3}" srcOrd="0" destOrd="0" presId="urn:microsoft.com/office/officeart/2005/8/layout/default"/>
    <dgm:cxn modelId="{AF9DB4F8-672D-4392-974F-58B3B04EEADC}" type="presOf" srcId="{C0E9F47E-D951-423E-8677-416AB0771F3A}" destId="{40B78E4D-4E61-498E-8D0C-F35520C5A287}" srcOrd="0" destOrd="0" presId="urn:microsoft.com/office/officeart/2005/8/layout/default"/>
    <dgm:cxn modelId="{A82CD2B3-B2D9-445D-9768-53097B8A887D}" type="presParOf" srcId="{30514DE3-A4D3-4341-9217-6166F2922745}" destId="{18A111F6-31E9-4394-8C5B-C0670415DFCE}" srcOrd="0" destOrd="0" presId="urn:microsoft.com/office/officeart/2005/8/layout/default"/>
    <dgm:cxn modelId="{869B50B8-7C35-46CE-AE70-936DF603C0D1}" type="presParOf" srcId="{30514DE3-A4D3-4341-9217-6166F2922745}" destId="{74D077ED-BA38-43BC-AA47-2473FADB5B06}" srcOrd="1" destOrd="0" presId="urn:microsoft.com/office/officeart/2005/8/layout/default"/>
    <dgm:cxn modelId="{6FF2B3A3-8F95-4075-A4D1-44AB5BFE8862}" type="presParOf" srcId="{30514DE3-A4D3-4341-9217-6166F2922745}" destId="{40B78E4D-4E61-498E-8D0C-F35520C5A287}" srcOrd="2" destOrd="0" presId="urn:microsoft.com/office/officeart/2005/8/layout/default"/>
    <dgm:cxn modelId="{18D67948-3988-4ACD-81AE-B1B76670A94B}" type="presParOf" srcId="{30514DE3-A4D3-4341-9217-6166F2922745}" destId="{428D953A-1649-409D-A987-81C6A94257C0}" srcOrd="3" destOrd="0" presId="urn:microsoft.com/office/officeart/2005/8/layout/default"/>
    <dgm:cxn modelId="{C4039D29-BC13-43F4-92CD-B68110EC8C82}" type="presParOf" srcId="{30514DE3-A4D3-4341-9217-6166F2922745}" destId="{C3098900-2248-446C-8FB8-8AC151098821}" srcOrd="4" destOrd="0" presId="urn:microsoft.com/office/officeart/2005/8/layout/default"/>
    <dgm:cxn modelId="{A9E5B8E0-F9FE-4F9A-A38E-817113E33EC9}" type="presParOf" srcId="{30514DE3-A4D3-4341-9217-6166F2922745}" destId="{EF9C79A7-3FC1-4E5F-A7D6-B0DA16A829CE}" srcOrd="5" destOrd="0" presId="urn:microsoft.com/office/officeart/2005/8/layout/default"/>
    <dgm:cxn modelId="{4A395061-EC90-406A-836A-D075568BCDD0}" type="presParOf" srcId="{30514DE3-A4D3-4341-9217-6166F2922745}" destId="{CC18ED6A-01EE-4236-9E80-3FC9C0EE64D3}" srcOrd="6" destOrd="0" presId="urn:microsoft.com/office/officeart/2005/8/layout/default"/>
    <dgm:cxn modelId="{D12A30A1-86DB-4435-9784-8569C21842E4}" type="presParOf" srcId="{30514DE3-A4D3-4341-9217-6166F2922745}" destId="{8883162B-00A9-4A8F-B083-97A564974DB6}" srcOrd="7" destOrd="0" presId="urn:microsoft.com/office/officeart/2005/8/layout/default"/>
    <dgm:cxn modelId="{A6B4033C-34AE-4FC3-AADF-FEA4CC890B0C}" type="presParOf" srcId="{30514DE3-A4D3-4341-9217-6166F2922745}" destId="{B3C0BDE7-3EDB-438D-97F1-87E2A784856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111F6-31E9-4394-8C5B-C0670415DFCE}">
      <dsp:nvSpPr>
        <dsp:cNvPr id="0" name=""/>
        <dsp:cNvSpPr/>
      </dsp:nvSpPr>
      <dsp:spPr>
        <a:xfrm>
          <a:off x="0" y="540601"/>
          <a:ext cx="3336510" cy="2001906"/>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Parental resilience</a:t>
          </a:r>
        </a:p>
      </dsp:txBody>
      <dsp:txXfrm>
        <a:off x="0" y="540601"/>
        <a:ext cx="3336510" cy="2001906"/>
      </dsp:txXfrm>
    </dsp:sp>
    <dsp:sp modelId="{40B78E4D-4E61-498E-8D0C-F35520C5A287}">
      <dsp:nvSpPr>
        <dsp:cNvPr id="0" name=""/>
        <dsp:cNvSpPr/>
      </dsp:nvSpPr>
      <dsp:spPr>
        <a:xfrm>
          <a:off x="3670162" y="540601"/>
          <a:ext cx="3336510" cy="2001906"/>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Social connections</a:t>
          </a:r>
        </a:p>
      </dsp:txBody>
      <dsp:txXfrm>
        <a:off x="3670162" y="540601"/>
        <a:ext cx="3336510" cy="2001906"/>
      </dsp:txXfrm>
    </dsp:sp>
    <dsp:sp modelId="{C3098900-2248-446C-8FB8-8AC151098821}">
      <dsp:nvSpPr>
        <dsp:cNvPr id="0" name=""/>
        <dsp:cNvSpPr/>
      </dsp:nvSpPr>
      <dsp:spPr>
        <a:xfrm>
          <a:off x="7340324" y="540601"/>
          <a:ext cx="3336510" cy="2001906"/>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Knowledge of parenting and child development</a:t>
          </a:r>
        </a:p>
      </dsp:txBody>
      <dsp:txXfrm>
        <a:off x="7340324" y="540601"/>
        <a:ext cx="3336510" cy="2001906"/>
      </dsp:txXfrm>
    </dsp:sp>
    <dsp:sp modelId="{CC18ED6A-01EE-4236-9E80-3FC9C0EE64D3}">
      <dsp:nvSpPr>
        <dsp:cNvPr id="0" name=""/>
        <dsp:cNvSpPr/>
      </dsp:nvSpPr>
      <dsp:spPr>
        <a:xfrm>
          <a:off x="1835081" y="2876159"/>
          <a:ext cx="3336510" cy="2001906"/>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Concrete support in times of need</a:t>
          </a:r>
        </a:p>
      </dsp:txBody>
      <dsp:txXfrm>
        <a:off x="1835081" y="2876159"/>
        <a:ext cx="3336510" cy="2001906"/>
      </dsp:txXfrm>
    </dsp:sp>
    <dsp:sp modelId="{B3C0BDE7-3EDB-438D-97F1-87E2A7848565}">
      <dsp:nvSpPr>
        <dsp:cNvPr id="0" name=""/>
        <dsp:cNvSpPr/>
      </dsp:nvSpPr>
      <dsp:spPr>
        <a:xfrm>
          <a:off x="5505243" y="2876159"/>
          <a:ext cx="3336510" cy="2001906"/>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Social and emotional competence of children</a:t>
          </a:r>
        </a:p>
      </dsp:txBody>
      <dsp:txXfrm>
        <a:off x="5505243" y="2876159"/>
        <a:ext cx="3336510" cy="20019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12BB35-2496-42AF-B24E-6D85BE55B4AB}" type="datetimeFigureOut">
              <a:rPr lang="en-US" smtClean="0"/>
              <a:t>12/13/2021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1FD463-9371-48F4-B72F-538218B39762}" type="slidenum">
              <a:rPr lang="en-US" smtClean="0"/>
              <a:t>‹#›</a:t>
            </a:fld>
            <a:endParaRPr lang="en-US" dirty="0"/>
          </a:p>
        </p:txBody>
      </p:sp>
    </p:spTree>
    <p:extLst>
      <p:ext uri="{BB962C8B-B14F-4D97-AF65-F5344CB8AC3E}">
        <p14:creationId xmlns:p14="http://schemas.microsoft.com/office/powerpoint/2010/main" val="210154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 currently award 146 grants from 4 primary federal and state funding streams – CBCAP, CFTF, TANF, and ETF/GF </a:t>
            </a:r>
          </a:p>
          <a:p>
            <a:pPr marL="174708" indent="-174708">
              <a:buFont typeface="Arial" panose="020B0604020202020204" pitchFamily="34" charset="0"/>
              <a:buChar char="•"/>
            </a:pPr>
            <a:r>
              <a:rPr lang="en-US" dirty="0"/>
              <a:t>Research suggests key activities as useful for the prevention of child maltreatment: raising public awareness, providing education and supports for parents – particularly those facing special challenges (low resources of special needs children), facilitating positive father involvement, and promoting youth awareness, knowledge, and skills related to resilience. </a:t>
            </a:r>
          </a:p>
          <a:p>
            <a:pPr marL="174708" indent="-174708">
              <a:buFont typeface="Arial" panose="020B0604020202020204" pitchFamily="34" charset="0"/>
              <a:buChar char="•"/>
            </a:pPr>
            <a:r>
              <a:rPr lang="en-US" dirty="0"/>
              <a:t>Thus the types of programs we fund include: parent education and support, home visiting, fatherhood, respite care, youth-based and mentoring, and community awareness programs  </a:t>
            </a:r>
          </a:p>
          <a:p>
            <a:r>
              <a:rPr lang="en-US" dirty="0"/>
              <a:t>*Note: 127 grants for PY 2019-2020 and currently fund 19 Fatherhood programs via TANF</a:t>
            </a:r>
          </a:p>
        </p:txBody>
      </p:sp>
      <p:sp>
        <p:nvSpPr>
          <p:cNvPr id="4" name="Slide Number Placeholder 3"/>
          <p:cNvSpPr>
            <a:spLocks noGrp="1"/>
          </p:cNvSpPr>
          <p:nvPr>
            <p:ph type="sldNum" sz="quarter" idx="5"/>
          </p:nvPr>
        </p:nvSpPr>
        <p:spPr/>
        <p:txBody>
          <a:bodyPr/>
          <a:lstStyle/>
          <a:p>
            <a:fld id="{C2E2DBD7-3364-4885-8D76-A54ED2F7680D}" type="slidenum">
              <a:rPr lang="en-US" smtClean="0"/>
              <a:t>3</a:t>
            </a:fld>
            <a:endParaRPr lang="en-US" dirty="0"/>
          </a:p>
        </p:txBody>
      </p:sp>
    </p:spTree>
    <p:extLst>
      <p:ext uri="{BB962C8B-B14F-4D97-AF65-F5344CB8AC3E}">
        <p14:creationId xmlns:p14="http://schemas.microsoft.com/office/powerpoint/2010/main" val="262218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r>
              <a:rPr lang="en-US" dirty="0"/>
              <a:t>What we knew intuitively and from the research is that families thrive when key</a:t>
            </a:r>
            <a:r>
              <a:rPr lang="en-US" baseline="0" dirty="0"/>
              <a:t> protective factors are robust in their lives and communities.</a:t>
            </a:r>
            <a:endParaRPr lang="en-US" dirty="0"/>
          </a:p>
          <a:p>
            <a:pPr>
              <a:defRPr/>
            </a:pPr>
            <a:endParaRPr lang="en-US" dirty="0"/>
          </a:p>
          <a:p>
            <a:pPr>
              <a:defRPr/>
            </a:pPr>
            <a:r>
              <a:rPr lang="en-US" dirty="0"/>
              <a:t>What we also discovered is that fewer than 10% of children 0-5 are reached by any kind of preventive service such as home visiting or parent education. </a:t>
            </a:r>
          </a:p>
          <a:p>
            <a:pPr>
              <a:defRPr/>
            </a:pPr>
            <a:endParaRPr lang="en-US" dirty="0"/>
          </a:p>
          <a:p>
            <a:pPr>
              <a:defRPr/>
            </a:pPr>
            <a:r>
              <a:rPr lang="en-US" dirty="0"/>
              <a:t>The research also indicated:</a:t>
            </a:r>
          </a:p>
          <a:p>
            <a:pPr marL="349415" indent="-349415">
              <a:buClr>
                <a:srgbClr val="1F497D"/>
              </a:buClr>
              <a:buSzPct val="125000"/>
              <a:buFont typeface="Arial" pitchFamily="34" charset="0"/>
              <a:buChar char="•"/>
              <a:defRPr/>
            </a:pPr>
            <a:r>
              <a:rPr lang="en-US" dirty="0">
                <a:solidFill>
                  <a:schemeClr val="tx2"/>
                </a:solidFill>
                <a:latin typeface="Arial" pitchFamily="34" charset="0"/>
                <a:cs typeface="Arial" pitchFamily="34" charset="0"/>
              </a:rPr>
              <a:t>Child abuse and neglect, strong families and optimal child development are outcomes that are tied together.</a:t>
            </a:r>
          </a:p>
          <a:p>
            <a:pPr marL="349415" indent="-349415">
              <a:buClr>
                <a:srgbClr val="1F497D"/>
              </a:buClr>
              <a:buSzPct val="125000"/>
              <a:buFont typeface="Arial" pitchFamily="34" charset="0"/>
              <a:buChar char="•"/>
              <a:defRPr/>
            </a:pPr>
            <a:r>
              <a:rPr lang="en-US" dirty="0">
                <a:solidFill>
                  <a:schemeClr val="tx2"/>
                </a:solidFill>
                <a:latin typeface="Arial" pitchFamily="34" charset="0"/>
                <a:cs typeface="Arial" pitchFamily="34" charset="0"/>
              </a:rPr>
              <a:t>Risk is not predictive—because of protective factors.</a:t>
            </a:r>
          </a:p>
          <a:p>
            <a:pPr marL="349415" indent="-349415">
              <a:buClr>
                <a:srgbClr val="1F497D"/>
              </a:buClr>
              <a:buSzPct val="125000"/>
              <a:buFont typeface="Arial" pitchFamily="34" charset="0"/>
              <a:buChar char="•"/>
              <a:defRPr/>
            </a:pPr>
            <a:r>
              <a:rPr lang="en-US" dirty="0">
                <a:solidFill>
                  <a:schemeClr val="tx2"/>
                </a:solidFill>
                <a:latin typeface="Arial" pitchFamily="34" charset="0"/>
                <a:cs typeface="Arial" pitchFamily="34" charset="0"/>
              </a:rPr>
              <a:t>Five specific protective factors are tied to child abuse and neglect, strong families and optimal child development.</a:t>
            </a:r>
          </a:p>
          <a:p>
            <a:pPr marL="349415" indent="-349415">
              <a:buClr>
                <a:srgbClr val="1F497D"/>
              </a:buClr>
              <a:buSzPct val="125000"/>
              <a:buFont typeface="Arial" pitchFamily="34" charset="0"/>
              <a:buChar char="•"/>
              <a:defRPr/>
            </a:pPr>
            <a:r>
              <a:rPr lang="en-US" dirty="0">
                <a:solidFill>
                  <a:schemeClr val="tx2"/>
                </a:solidFill>
                <a:latin typeface="Arial" pitchFamily="34" charset="0"/>
                <a:cs typeface="Arial" pitchFamily="34" charset="0"/>
              </a:rPr>
              <a:t>You can build these protective factors </a:t>
            </a:r>
            <a:r>
              <a:rPr lang="en-US" b="1" dirty="0">
                <a:solidFill>
                  <a:schemeClr val="tx2"/>
                </a:solidFill>
                <a:latin typeface="Arial" pitchFamily="34" charset="0"/>
                <a:cs typeface="Arial" pitchFamily="34" charset="0"/>
              </a:rPr>
              <a:t>IN MANY DIFFERENT SETTINGS</a:t>
            </a:r>
            <a:r>
              <a:rPr lang="en-US" dirty="0">
                <a:solidFill>
                  <a:schemeClr val="tx2"/>
                </a:solidFill>
                <a:latin typeface="Arial" pitchFamily="34" charset="0"/>
                <a:cs typeface="Arial" pitchFamily="34" charset="0"/>
              </a:rPr>
              <a:t>.</a:t>
            </a:r>
          </a:p>
          <a:p>
            <a:pPr>
              <a:defRPr/>
            </a:pPr>
            <a:endParaRPr lang="en-US" dirty="0"/>
          </a:p>
          <a:p>
            <a:pPr>
              <a:defRPr/>
            </a:pPr>
            <a:r>
              <a:rPr lang="en-US" dirty="0"/>
              <a:t>The challenge faced by the developers of Strengthening Families</a:t>
            </a:r>
            <a:r>
              <a:rPr lang="en-US" baseline="0" dirty="0"/>
              <a:t> </a:t>
            </a:r>
            <a:r>
              <a:rPr lang="en-US" dirty="0"/>
              <a:t>was to find a way to help the many people who see children and their families every day to become part of a significant support system for the families they connect with.  </a:t>
            </a:r>
          </a:p>
          <a:p>
            <a:pPr>
              <a:defRPr/>
            </a:pPr>
            <a:endParaRPr lang="en-US" dirty="0"/>
          </a:p>
          <a:p>
            <a:pPr defTabSz="931774">
              <a:defRPr/>
            </a:pPr>
            <a:r>
              <a:rPr lang="en-US" dirty="0"/>
              <a:t>In the end we are interested in protective factors because they are correlated with many of the outcomes that we care about.</a:t>
            </a:r>
          </a:p>
          <a:p>
            <a:pPr>
              <a:defRPr/>
            </a:pPr>
            <a:endParaRPr lang="en-US" dirty="0"/>
          </a:p>
          <a:p>
            <a:pPr eaLnBrk="1" hangingPunct="1">
              <a:defRPr/>
            </a:pPr>
            <a:r>
              <a:rPr lang="en-US" dirty="0"/>
              <a:t>CSSP’s original focus was on early care and education programs, where the largest proportion of young children – and their families – go every day.  These familiar places are much more likely to match a family’s language, culture and traditions – and have been chosen by the family in the first place. Their hypothesis was that if these places chosen by families could be mobilized to be prevention agents and early warning responders, impact could be had on millions of children.  And by focusing on positive outcomes and healthy development, which could engage more families much more easily than prevention programs based on identifying “at risk” families.</a:t>
            </a:r>
          </a:p>
          <a:p>
            <a:pPr eaLnBrk="1" hangingPunct="1">
              <a:defRPr/>
            </a:pPr>
            <a:endParaRPr lang="en-US" dirty="0"/>
          </a:p>
          <a:p>
            <a:pPr eaLnBrk="1" hangingPunct="1">
              <a:spcBef>
                <a:spcPct val="0"/>
              </a:spcBef>
              <a:defRPr/>
            </a:pPr>
            <a:r>
              <a:rPr lang="en-US" dirty="0"/>
              <a:t>Besides the extensive literature reviews and the lengthy discussions with the advisory committee, exemplary programs were sought out to learn what they might already be doing to build protective factors with families.  A national survey of all states, individual 27 page surveys with 200 programs, and extended site visits and interviews with 25 programs showed us dramatically that a wide variety of exemplary programs are already building protective factors with families every day. Our most powerful, convincing information about the impact of programs on PARENTS were family members themselves and the community partners who worked closely with these programs.</a:t>
            </a:r>
          </a:p>
          <a:p>
            <a:pPr eaLnBrk="1" hangingPunct="1">
              <a:spcBef>
                <a:spcPct val="0"/>
              </a:spcBef>
              <a:defRPr/>
            </a:pPr>
            <a:endParaRPr lang="en-US" dirty="0"/>
          </a:p>
          <a:p>
            <a:pPr eaLnBrk="1" hangingPunct="1">
              <a:spcBef>
                <a:spcPct val="0"/>
              </a:spcBef>
              <a:defRPr/>
            </a:pPr>
            <a:r>
              <a:rPr lang="en-US" dirty="0"/>
              <a:t>They also discovered that these early childhood programs along with after school programs, home visiting programs, family resource centers and other places where families already go and feel comfortable, were eager to think with them about what more they could do to reduce stress for the families they serve. Their consistency with the culture and values of the families who come there, their daily contact, and mission of healthy child development make them ideally trusted coaches for all kinds of parents. </a:t>
            </a:r>
          </a:p>
        </p:txBody>
      </p:sp>
      <p:sp>
        <p:nvSpPr>
          <p:cNvPr id="4" name="Slide Number Placeholder 3"/>
          <p:cNvSpPr>
            <a:spLocks noGrp="1"/>
          </p:cNvSpPr>
          <p:nvPr>
            <p:ph type="sldNum" sz="quarter" idx="10"/>
          </p:nvPr>
        </p:nvSpPr>
        <p:spPr/>
        <p:txBody>
          <a:bodyPr/>
          <a:lstStyle/>
          <a:p>
            <a:fld id="{A0C3926C-2800-4E8B-B326-A49B9EDD1388}" type="slidenum">
              <a:rPr lang="en-US" smtClean="0"/>
              <a:t>11</a:t>
            </a:fld>
            <a:endParaRPr lang="en-US" dirty="0"/>
          </a:p>
        </p:txBody>
      </p:sp>
    </p:spTree>
    <p:extLst>
      <p:ext uri="{BB962C8B-B14F-4D97-AF65-F5344CB8AC3E}">
        <p14:creationId xmlns:p14="http://schemas.microsoft.com/office/powerpoint/2010/main" val="176340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862013" y="690563"/>
            <a:ext cx="5711825" cy="3213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ea typeface="MS PGothic" panose="020B0600070205080204" pitchFamily="34" charset="-128"/>
              </a:rPr>
              <a:t>Here</a:t>
            </a:r>
            <a:r>
              <a:rPr lang="en-US" baseline="0" dirty="0">
                <a:ea typeface="MS PGothic" panose="020B0600070205080204" pitchFamily="34" charset="-128"/>
              </a:rPr>
              <a:t> is a quick review of the protective factors themselves. Remember, these is not a complete list of all the characteristics that can be protective factors in the lives of families. But it is a list of critical ones that we all have the opportunity to influence with the families we work with. </a:t>
            </a:r>
            <a:endParaRPr lang="en-US" dirty="0">
              <a:ea typeface="MS PGothic" panose="020B0600070205080204" pitchFamily="34" charset="-128"/>
            </a:endParaRPr>
          </a:p>
          <a:p>
            <a:endParaRPr lang="en-US" baseline="0" dirty="0">
              <a:ea typeface="MS PGothic" panose="020B0600070205080204" pitchFamily="34" charset="-128"/>
            </a:endParaRPr>
          </a:p>
          <a:p>
            <a:endParaRPr lang="en-US" dirty="0">
              <a:ea typeface="MS PGothic"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0294" indent="-307805">
              <a:spcBef>
                <a:spcPct val="30000"/>
              </a:spcBef>
              <a:defRPr sz="1300">
                <a:solidFill>
                  <a:schemeClr val="tx1"/>
                </a:solidFill>
                <a:latin typeface="Calibri" panose="020F0502020204030204" pitchFamily="34" charset="0"/>
              </a:defRPr>
            </a:lvl2pPr>
            <a:lvl3pPr marL="1231222" indent="-246244">
              <a:spcBef>
                <a:spcPct val="30000"/>
              </a:spcBef>
              <a:defRPr sz="1300">
                <a:solidFill>
                  <a:schemeClr val="tx1"/>
                </a:solidFill>
                <a:latin typeface="Calibri" panose="020F0502020204030204" pitchFamily="34" charset="0"/>
              </a:defRPr>
            </a:lvl3pPr>
            <a:lvl4pPr marL="1723711" indent="-246244">
              <a:spcBef>
                <a:spcPct val="30000"/>
              </a:spcBef>
              <a:defRPr sz="1300">
                <a:solidFill>
                  <a:schemeClr val="tx1"/>
                </a:solidFill>
                <a:latin typeface="Calibri" panose="020F0502020204030204" pitchFamily="34" charset="0"/>
              </a:defRPr>
            </a:lvl4pPr>
            <a:lvl5pPr marL="2216201" indent="-246244">
              <a:spcBef>
                <a:spcPct val="30000"/>
              </a:spcBef>
              <a:defRPr sz="1300">
                <a:solidFill>
                  <a:schemeClr val="tx1"/>
                </a:solidFill>
                <a:latin typeface="Calibri" panose="020F0502020204030204" pitchFamily="34" charset="0"/>
              </a:defRPr>
            </a:lvl5pPr>
            <a:lvl6pPr marL="2708689" indent="-246244" eaLnBrk="0" fontAlgn="base" hangingPunct="0">
              <a:spcBef>
                <a:spcPct val="30000"/>
              </a:spcBef>
              <a:spcAft>
                <a:spcPct val="0"/>
              </a:spcAft>
              <a:defRPr sz="1300">
                <a:solidFill>
                  <a:schemeClr val="tx1"/>
                </a:solidFill>
                <a:latin typeface="Calibri" panose="020F0502020204030204" pitchFamily="34" charset="0"/>
              </a:defRPr>
            </a:lvl6pPr>
            <a:lvl7pPr marL="3201178" indent="-246244" eaLnBrk="0" fontAlgn="base" hangingPunct="0">
              <a:spcBef>
                <a:spcPct val="30000"/>
              </a:spcBef>
              <a:spcAft>
                <a:spcPct val="0"/>
              </a:spcAft>
              <a:defRPr sz="1300">
                <a:solidFill>
                  <a:schemeClr val="tx1"/>
                </a:solidFill>
                <a:latin typeface="Calibri" panose="020F0502020204030204" pitchFamily="34" charset="0"/>
              </a:defRPr>
            </a:lvl7pPr>
            <a:lvl8pPr marL="3693667" indent="-246244" eaLnBrk="0" fontAlgn="base" hangingPunct="0">
              <a:spcBef>
                <a:spcPct val="30000"/>
              </a:spcBef>
              <a:spcAft>
                <a:spcPct val="0"/>
              </a:spcAft>
              <a:defRPr sz="1300">
                <a:solidFill>
                  <a:schemeClr val="tx1"/>
                </a:solidFill>
                <a:latin typeface="Calibri" panose="020F0502020204030204" pitchFamily="34" charset="0"/>
              </a:defRPr>
            </a:lvl8pPr>
            <a:lvl9pPr marL="4186156" indent="-2462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0FCC04A-E931-456C-BDB6-369CEF7062FA}" type="slidenum">
              <a:rPr lang="en-US" smtClean="0"/>
              <a:pPr>
                <a:spcBef>
                  <a:spcPct val="0"/>
                </a:spcBef>
              </a:pPr>
              <a:t>12</a:t>
            </a:fld>
            <a:endParaRPr lang="en-US" dirty="0"/>
          </a:p>
        </p:txBody>
      </p:sp>
    </p:spTree>
    <p:extLst>
      <p:ext uri="{BB962C8B-B14F-4D97-AF65-F5344CB8AC3E}">
        <p14:creationId xmlns:p14="http://schemas.microsoft.com/office/powerpoint/2010/main" val="286499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Brene</a:t>
            </a:r>
            <a:r>
              <a:rPr lang="en-US" b="1" baseline="0" dirty="0"/>
              <a:t> Brown “Are You comfortable asking for help?” (not referenced in TM, but coordinates with “Asking for Help” Activity on p. 2)</a:t>
            </a:r>
            <a:endParaRPr lang="en-US" b="1" dirty="0"/>
          </a:p>
        </p:txBody>
      </p:sp>
      <p:sp>
        <p:nvSpPr>
          <p:cNvPr id="4" name="Slide Number Placeholder 3"/>
          <p:cNvSpPr>
            <a:spLocks noGrp="1"/>
          </p:cNvSpPr>
          <p:nvPr>
            <p:ph type="sldNum" sz="quarter" idx="10"/>
          </p:nvPr>
        </p:nvSpPr>
        <p:spPr/>
        <p:txBody>
          <a:bodyPr/>
          <a:lstStyle/>
          <a:p>
            <a:pPr>
              <a:defRPr/>
            </a:pPr>
            <a:fld id="{E0DA1F82-FB0B-46A4-959A-BE2EAEC16720}" type="slidenum">
              <a:rPr lang="en-US" smtClean="0"/>
              <a:pPr>
                <a:defRPr/>
              </a:pPr>
              <a:t>15</a:t>
            </a:fld>
            <a:endParaRPr lang="en-US" dirty="0"/>
          </a:p>
        </p:txBody>
      </p:sp>
    </p:spTree>
    <p:extLst>
      <p:ext uri="{BB962C8B-B14F-4D97-AF65-F5344CB8AC3E}">
        <p14:creationId xmlns:p14="http://schemas.microsoft.com/office/powerpoint/2010/main" val="136233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42261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264025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44286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101600" y="6400800"/>
            <a:ext cx="1320800" cy="304801"/>
          </a:xfrm>
          <a:prstGeom prst="rect">
            <a:avLst/>
          </a:prstGeom>
        </p:spPr>
        <p:txBody>
          <a:bodyPr vert="horz" lIns="91440" tIns="45720" rIns="91440" bIns="45720" rtlCol="0" anchor="ctr"/>
          <a:lstStyle>
            <a:lvl1pPr algn="l">
              <a:defRPr sz="1100">
                <a:solidFill>
                  <a:schemeClr val="tx2"/>
                </a:solidFill>
              </a:defRPr>
            </a:lvl1pPr>
          </a:lstStyle>
          <a:p>
            <a:fld id="{C2932472-9CA5-F240-8057-8706EC6AD1E2}" type="slidenum">
              <a:rPr lang="en-US" smtClean="0">
                <a:solidFill>
                  <a:srgbClr val="495C2A"/>
                </a:solidFill>
              </a:rPr>
              <a:pPr/>
              <a:t>‹#›</a:t>
            </a:fld>
            <a:endParaRPr lang="en-US" dirty="0">
              <a:solidFill>
                <a:srgbClr val="495C2A"/>
              </a:solidFill>
            </a:endParaRPr>
          </a:p>
        </p:txBody>
      </p:sp>
      <p:sp>
        <p:nvSpPr>
          <p:cNvPr id="5" name="Title Placeholder 1"/>
          <p:cNvSpPr>
            <a:spLocks noGrp="1"/>
          </p:cNvSpPr>
          <p:nvPr>
            <p:ph type="title"/>
          </p:nvPr>
        </p:nvSpPr>
        <p:spPr bwMode="auto">
          <a:xfrm>
            <a:off x="609600" y="1219200"/>
            <a:ext cx="10972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 name="Text Placeholder 2"/>
          <p:cNvSpPr>
            <a:spLocks noGrp="1"/>
          </p:cNvSpPr>
          <p:nvPr>
            <p:ph idx="1"/>
          </p:nvPr>
        </p:nvSpPr>
        <p:spPr bwMode="auto">
          <a:xfrm>
            <a:off x="5689600" y="1981200"/>
            <a:ext cx="6096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1255621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100546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22502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62580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179689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423864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236106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302285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71D0895E-6819-4A1C-BE3F-432BFFB91FA3}" type="datetimeFigureOut">
              <a:rPr lang="en-US" smtClean="0"/>
              <a:t>12/13/2021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C620F00F-D264-4815-B709-5F7F4B3E0754}" type="slidenum">
              <a:rPr lang="en-US" smtClean="0"/>
              <a:t>‹#›</a:t>
            </a:fld>
            <a:endParaRPr lang="en-US" dirty="0"/>
          </a:p>
        </p:txBody>
      </p:sp>
    </p:spTree>
    <p:extLst>
      <p:ext uri="{BB962C8B-B14F-4D97-AF65-F5344CB8AC3E}">
        <p14:creationId xmlns:p14="http://schemas.microsoft.com/office/powerpoint/2010/main" val="284626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71D0895E-6819-4A1C-BE3F-432BFFB91FA3}" type="datetimeFigureOut">
              <a:rPr lang="en-US" smtClean="0"/>
              <a:t>12/13/2021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620F00F-D264-4815-B709-5F7F4B3E0754}" type="slidenum">
              <a:rPr lang="en-US" smtClean="0"/>
              <a:t>‹#›</a:t>
            </a:fld>
            <a:endParaRPr lang="en-US" dirty="0"/>
          </a:p>
        </p:txBody>
      </p:sp>
    </p:spTree>
    <p:extLst>
      <p:ext uri="{BB962C8B-B14F-4D97-AF65-F5344CB8AC3E}">
        <p14:creationId xmlns:p14="http://schemas.microsoft.com/office/powerpoint/2010/main" val="167400923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BA6B54-FD0C-4B20-816F-3B6BEEA1D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E90C7AB-40E9-481F-980A-EDD19EFF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D136DA8-F7EE-457B-83E3-27C71DB94EC2}"/>
              </a:ext>
            </a:extLst>
          </p:cNvPr>
          <p:cNvSpPr>
            <a:spLocks noGrp="1"/>
          </p:cNvSpPr>
          <p:nvPr>
            <p:ph type="title"/>
          </p:nvPr>
        </p:nvSpPr>
        <p:spPr>
          <a:xfrm>
            <a:off x="166180" y="2254685"/>
            <a:ext cx="5282642" cy="468122"/>
          </a:xfrm>
        </p:spPr>
        <p:txBody>
          <a:bodyPr vert="horz" lIns="91440" tIns="45720" rIns="91440" bIns="45720" rtlCol="0" anchor="ctr">
            <a:noAutofit/>
          </a:bodyPr>
          <a:lstStyle/>
          <a:p>
            <a:pPr algn="ctr"/>
            <a:r>
              <a:rPr lang="en-US" sz="4000" b="1" dirty="0"/>
              <a:t>Supporting Families through Bringing the Protective Factors into your Life and Work</a:t>
            </a:r>
          </a:p>
        </p:txBody>
      </p:sp>
      <p:sp>
        <p:nvSpPr>
          <p:cNvPr id="9" name="TextBox 8">
            <a:extLst>
              <a:ext uri="{FF2B5EF4-FFF2-40B4-BE49-F238E27FC236}">
                <a16:creationId xmlns:a16="http://schemas.microsoft.com/office/drawing/2014/main" id="{CE4E72C7-52D5-4211-A512-A6C3EFB0E23C}"/>
              </a:ext>
            </a:extLst>
          </p:cNvPr>
          <p:cNvSpPr txBox="1"/>
          <p:nvPr/>
        </p:nvSpPr>
        <p:spPr>
          <a:xfrm>
            <a:off x="289249" y="3599709"/>
            <a:ext cx="4998962" cy="2185272"/>
          </a:xfrm>
          <a:prstGeom prst="rect">
            <a:avLst/>
          </a:prstGeom>
        </p:spPr>
        <p:txBody>
          <a:bodyPr vert="horz" lIns="91440" tIns="45720" rIns="91440" bIns="45720" rtlCol="0" anchor="t">
            <a:normAutofit/>
          </a:bodyPr>
          <a:lstStyle/>
          <a:p>
            <a:pPr marL="228600" indent="-182880" defTabSz="914400">
              <a:lnSpc>
                <a:spcPct val="90000"/>
              </a:lnSpc>
              <a:spcBef>
                <a:spcPts val="1000"/>
              </a:spcBef>
              <a:buClr>
                <a:schemeClr val="accent1"/>
              </a:buClr>
              <a:buSzPct val="80000"/>
              <a:buFont typeface="Wingdings 2" pitchFamily="18" charset="2"/>
              <a:buChar char=""/>
            </a:pPr>
            <a:endParaRPr lang="en-US" dirty="0">
              <a:solidFill>
                <a:srgbClr val="FFFFFF"/>
              </a:solidFill>
            </a:endParaRPr>
          </a:p>
        </p:txBody>
      </p:sp>
      <p:sp>
        <p:nvSpPr>
          <p:cNvPr id="20" name="Rectangle 19">
            <a:extLst>
              <a:ext uri="{FF2B5EF4-FFF2-40B4-BE49-F238E27FC236}">
                <a16:creationId xmlns:a16="http://schemas.microsoft.com/office/drawing/2014/main" id="{23ADD3AA-6CC0-4B1A-B4A3-98AD78A1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839" y="758952"/>
            <a:ext cx="2842930"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400D1A6-8AE7-4419-9893-68D3C65D3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845" y="1070238"/>
            <a:ext cx="2568918" cy="2568918"/>
          </a:xfrm>
          <a:prstGeom prst="rect">
            <a:avLst/>
          </a:prstGeom>
        </p:spPr>
      </p:pic>
      <p:sp>
        <p:nvSpPr>
          <p:cNvPr id="22" name="Rectangle 21">
            <a:extLst>
              <a:ext uri="{FF2B5EF4-FFF2-40B4-BE49-F238E27FC236}">
                <a16:creationId xmlns:a16="http://schemas.microsoft.com/office/drawing/2014/main" id="{A73D5959-733D-49EB-9C7B-0B65AD3B9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758952"/>
            <a:ext cx="2396659"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AC7689F-BE25-443E-B15D-45268CC4A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839" y="4115150"/>
            <a:ext cx="2842930"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92EE70A-00A6-4A89-A73F-A35F4971B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845" y="4797367"/>
            <a:ext cx="2568918" cy="629384"/>
          </a:xfrm>
          <a:prstGeom prst="rect">
            <a:avLst/>
          </a:prstGeom>
        </p:spPr>
      </p:pic>
      <p:sp>
        <p:nvSpPr>
          <p:cNvPr id="26" name="Rectangle 25">
            <a:extLst>
              <a:ext uri="{FF2B5EF4-FFF2-40B4-BE49-F238E27FC236}">
                <a16:creationId xmlns:a16="http://schemas.microsoft.com/office/drawing/2014/main" id="{5296173E-160F-42EA-B0C9-8E2804C9A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2722807"/>
            <a:ext cx="2396659"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F88C8B1-8563-40FA-9B74-985C453097F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28172" y="3323284"/>
            <a:ext cx="2122819" cy="2166142"/>
          </a:xfrm>
          <a:prstGeom prst="rect">
            <a:avLst/>
          </a:prstGeom>
        </p:spPr>
      </p:pic>
      <p:sp>
        <p:nvSpPr>
          <p:cNvPr id="28" name="Rectangle 27">
            <a:extLst>
              <a:ext uri="{FF2B5EF4-FFF2-40B4-BE49-F238E27FC236}">
                <a16:creationId xmlns:a16="http://schemas.microsoft.com/office/drawing/2014/main" id="{85FD8413-571F-456D-BB62-4C204826E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50EB935-4F15-4268-AD3E-499B36BD4C7E}"/>
              </a:ext>
            </a:extLst>
          </p:cNvPr>
          <p:cNvSpPr txBox="1"/>
          <p:nvPr/>
        </p:nvSpPr>
        <p:spPr>
          <a:xfrm>
            <a:off x="1" y="3950442"/>
            <a:ext cx="5608254" cy="1184940"/>
          </a:xfrm>
          <a:prstGeom prst="rect">
            <a:avLst/>
          </a:prstGeom>
          <a:noFill/>
        </p:spPr>
        <p:txBody>
          <a:bodyPr wrap="square" rtlCol="0">
            <a:spAutoFit/>
          </a:bodyPr>
          <a:lstStyle/>
          <a:p>
            <a:pPr algn="ctr"/>
            <a:r>
              <a:rPr lang="en-US" dirty="0">
                <a:solidFill>
                  <a:schemeClr val="bg1"/>
                </a:solidFill>
              </a:rPr>
              <a:t>Sallye Longshore, Director</a:t>
            </a:r>
          </a:p>
          <a:p>
            <a:pPr algn="ctr"/>
            <a:endParaRPr lang="en-US" sz="500" dirty="0">
              <a:solidFill>
                <a:schemeClr val="bg1"/>
              </a:solidFill>
            </a:endParaRPr>
          </a:p>
          <a:p>
            <a:pPr algn="ctr"/>
            <a:r>
              <a:rPr lang="en-US" sz="1600" dirty="0">
                <a:solidFill>
                  <a:schemeClr val="bg1"/>
                </a:solidFill>
              </a:rPr>
              <a:t>Alabama Department of Child Abuse &amp; Neglect Prevention </a:t>
            </a:r>
          </a:p>
          <a:p>
            <a:pPr algn="ctr"/>
            <a:r>
              <a:rPr lang="en-US" sz="1600" i="1" dirty="0">
                <a:solidFill>
                  <a:schemeClr val="bg1"/>
                </a:solidFill>
              </a:rPr>
              <a:t>Children’s Trust Fund </a:t>
            </a:r>
          </a:p>
          <a:p>
            <a:pPr algn="ctr"/>
            <a:r>
              <a:rPr lang="en-US" sz="1600" dirty="0">
                <a:solidFill>
                  <a:schemeClr val="bg1"/>
                </a:solidFill>
              </a:rPr>
              <a:t>Prevent Child Abuse Alabama </a:t>
            </a:r>
          </a:p>
        </p:txBody>
      </p:sp>
    </p:spTree>
    <p:extLst>
      <p:ext uri="{BB962C8B-B14F-4D97-AF65-F5344CB8AC3E}">
        <p14:creationId xmlns:p14="http://schemas.microsoft.com/office/powerpoint/2010/main" val="105833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329" y="693593"/>
            <a:ext cx="10269414" cy="4708981"/>
          </a:xfrm>
          <a:prstGeom prst="rect">
            <a:avLst/>
          </a:prstGeom>
          <a:noFill/>
        </p:spPr>
        <p:txBody>
          <a:bodyPr wrap="square" rtlCol="0">
            <a:spAutoFit/>
          </a:bodyPr>
          <a:lstStyle/>
          <a:p>
            <a:pPr algn="ctr"/>
            <a:r>
              <a:rPr lang="en-US" sz="6000" b="1" dirty="0">
                <a:solidFill>
                  <a:srgbClr val="002663"/>
                </a:solidFill>
                <a:latin typeface="Georgia" panose="02040502050405020303" pitchFamily="18" charset="0"/>
              </a:rPr>
              <a:t>Risk factors </a:t>
            </a:r>
            <a:br>
              <a:rPr lang="en-US" sz="6000" b="1" dirty="0">
                <a:solidFill>
                  <a:srgbClr val="002663"/>
                </a:solidFill>
                <a:latin typeface="Georgia" panose="02040502050405020303" pitchFamily="18" charset="0"/>
              </a:rPr>
            </a:br>
            <a:r>
              <a:rPr lang="en-US" sz="6000" dirty="0">
                <a:solidFill>
                  <a:srgbClr val="002663"/>
                </a:solidFill>
                <a:latin typeface="Georgia" panose="02040502050405020303" pitchFamily="18" charset="0"/>
              </a:rPr>
              <a:t>are not </a:t>
            </a:r>
            <a:br>
              <a:rPr lang="en-US" sz="6000" dirty="0">
                <a:solidFill>
                  <a:srgbClr val="002663"/>
                </a:solidFill>
                <a:latin typeface="Georgia" panose="02040502050405020303" pitchFamily="18" charset="0"/>
              </a:rPr>
            </a:br>
            <a:r>
              <a:rPr lang="en-US" sz="6000" b="1" dirty="0">
                <a:solidFill>
                  <a:srgbClr val="002663"/>
                </a:solidFill>
                <a:latin typeface="Georgia" panose="02040502050405020303" pitchFamily="18" charset="0"/>
              </a:rPr>
              <a:t>predictive factors </a:t>
            </a:r>
            <a:br>
              <a:rPr lang="en-US" sz="6000" b="1" dirty="0">
                <a:solidFill>
                  <a:srgbClr val="002663"/>
                </a:solidFill>
                <a:latin typeface="Georgia" panose="02040502050405020303" pitchFamily="18" charset="0"/>
              </a:rPr>
            </a:br>
            <a:r>
              <a:rPr lang="en-US" sz="6000" dirty="0">
                <a:solidFill>
                  <a:srgbClr val="002663"/>
                </a:solidFill>
                <a:latin typeface="Georgia" panose="02040502050405020303" pitchFamily="18" charset="0"/>
              </a:rPr>
              <a:t>because of </a:t>
            </a:r>
            <a:br>
              <a:rPr lang="en-US" sz="6000" b="1" dirty="0">
                <a:solidFill>
                  <a:srgbClr val="002663"/>
                </a:solidFill>
                <a:latin typeface="Georgia" panose="02040502050405020303" pitchFamily="18" charset="0"/>
              </a:rPr>
            </a:br>
            <a:r>
              <a:rPr lang="en-US" sz="6000" b="1" dirty="0">
                <a:solidFill>
                  <a:srgbClr val="002663"/>
                </a:solidFill>
                <a:latin typeface="Georgia" panose="02040502050405020303" pitchFamily="18" charset="0"/>
              </a:rPr>
              <a:t>protective factors</a:t>
            </a:r>
          </a:p>
        </p:txBody>
      </p:sp>
      <p:sp>
        <p:nvSpPr>
          <p:cNvPr id="2" name="TextBox 1"/>
          <p:cNvSpPr txBox="1"/>
          <p:nvPr/>
        </p:nvSpPr>
        <p:spPr>
          <a:xfrm>
            <a:off x="6659301" y="6250329"/>
            <a:ext cx="55326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Dr. Carl Bell, University of Illinois</a:t>
            </a:r>
          </a:p>
        </p:txBody>
      </p:sp>
    </p:spTree>
    <p:extLst>
      <p:ext uri="{BB962C8B-B14F-4D97-AF65-F5344CB8AC3E}">
        <p14:creationId xmlns:p14="http://schemas.microsoft.com/office/powerpoint/2010/main" val="2245341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19138"/>
            <a:ext cx="9144000" cy="5216525"/>
          </a:xfrm>
          <a:noFill/>
        </p:spPr>
        <p:txBody>
          <a:bodyPr/>
          <a:lstStyle/>
          <a:p>
            <a:pPr marL="0" indent="0" algn="ctr">
              <a:buNone/>
            </a:pPr>
            <a:r>
              <a:rPr lang="en-US" sz="5400" dirty="0">
                <a:solidFill>
                  <a:srgbClr val="002663"/>
                </a:solidFill>
                <a:latin typeface="Georgia" panose="02040502050405020303" pitchFamily="18" charset="0"/>
                <a:cs typeface="+mn-cs"/>
              </a:rPr>
              <a:t>What we know: </a:t>
            </a:r>
            <a:br>
              <a:rPr lang="en-US" sz="5400" dirty="0">
                <a:solidFill>
                  <a:srgbClr val="002663"/>
                </a:solidFill>
                <a:latin typeface="Georgia" panose="02040502050405020303" pitchFamily="18" charset="0"/>
                <a:cs typeface="+mn-cs"/>
              </a:rPr>
            </a:br>
            <a:r>
              <a:rPr lang="en-US" sz="5400" dirty="0">
                <a:solidFill>
                  <a:srgbClr val="002663"/>
                </a:solidFill>
                <a:latin typeface="Georgia" panose="02040502050405020303" pitchFamily="18" charset="0"/>
                <a:cs typeface="+mn-cs"/>
              </a:rPr>
              <a:t>Families gain what they need to be successful when </a:t>
            </a:r>
            <a:br>
              <a:rPr lang="en-US" sz="5400" dirty="0">
                <a:solidFill>
                  <a:srgbClr val="002663"/>
                </a:solidFill>
                <a:latin typeface="Georgia" panose="02040502050405020303" pitchFamily="18" charset="0"/>
                <a:cs typeface="+mn-cs"/>
              </a:rPr>
            </a:br>
            <a:r>
              <a:rPr lang="en-US" sz="5400" b="1" dirty="0">
                <a:solidFill>
                  <a:srgbClr val="002663"/>
                </a:solidFill>
                <a:latin typeface="Georgia" panose="02040502050405020303" pitchFamily="18" charset="0"/>
                <a:cs typeface="+mn-cs"/>
              </a:rPr>
              <a:t>key protective factors</a:t>
            </a:r>
            <a:r>
              <a:rPr lang="en-US" sz="5400" dirty="0">
                <a:solidFill>
                  <a:srgbClr val="002663"/>
                </a:solidFill>
                <a:latin typeface="Georgia" panose="02040502050405020303" pitchFamily="18" charset="0"/>
                <a:cs typeface="+mn-cs"/>
              </a:rPr>
              <a:t> </a:t>
            </a:r>
            <a:br>
              <a:rPr lang="en-US" sz="5400" dirty="0">
                <a:solidFill>
                  <a:srgbClr val="002663"/>
                </a:solidFill>
                <a:latin typeface="Georgia" panose="02040502050405020303" pitchFamily="18" charset="0"/>
                <a:cs typeface="+mn-cs"/>
              </a:rPr>
            </a:br>
            <a:r>
              <a:rPr lang="en-US" sz="5400" dirty="0">
                <a:solidFill>
                  <a:srgbClr val="002663"/>
                </a:solidFill>
                <a:latin typeface="Georgia" panose="02040502050405020303" pitchFamily="18" charset="0"/>
                <a:cs typeface="+mn-cs"/>
              </a:rPr>
              <a:t>are robust in their lives and communities</a:t>
            </a:r>
          </a:p>
        </p:txBody>
      </p:sp>
    </p:spTree>
    <p:extLst>
      <p:ext uri="{BB962C8B-B14F-4D97-AF65-F5344CB8AC3E}">
        <p14:creationId xmlns:p14="http://schemas.microsoft.com/office/powerpoint/2010/main" val="181381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213" y="178002"/>
            <a:ext cx="5258332" cy="880770"/>
          </a:xfrm>
          <a:prstGeom prst="rect">
            <a:avLst/>
          </a:prstGeom>
        </p:spPr>
      </p:pic>
      <p:sp>
        <p:nvSpPr>
          <p:cNvPr id="33" name="Rectangle 32"/>
          <p:cNvSpPr/>
          <p:nvPr/>
        </p:nvSpPr>
        <p:spPr>
          <a:xfrm>
            <a:off x="190518" y="259508"/>
            <a:ext cx="6688049" cy="769441"/>
          </a:xfrm>
          <a:prstGeom prst="rect">
            <a:avLst/>
          </a:prstGeom>
        </p:spPr>
        <p:txBody>
          <a:bodyPr wrap="none">
            <a:spAutoFit/>
          </a:bodyPr>
          <a:lstStyle/>
          <a:p>
            <a:pPr algn="ctr" fontAlgn="base">
              <a:spcBef>
                <a:spcPct val="0"/>
              </a:spcBef>
              <a:spcAft>
                <a:spcPct val="0"/>
              </a:spcAft>
            </a:pPr>
            <a:r>
              <a:rPr lang="en-US" sz="4400" dirty="0">
                <a:solidFill>
                  <a:srgbClr val="B64326"/>
                </a:solidFill>
                <a:latin typeface="Georgia" panose="02040502050405020303" pitchFamily="18" charset="0"/>
                <a:ea typeface="+mj-ea"/>
                <a:cs typeface="Arial" panose="020B0604020202020204" pitchFamily="34" charset="0"/>
              </a:rPr>
              <a:t>Family Protective Factors </a:t>
            </a:r>
          </a:p>
        </p:txBody>
      </p:sp>
      <p:graphicFrame>
        <p:nvGraphicFramePr>
          <p:cNvPr id="2" name="Diagram 1"/>
          <p:cNvGraphicFramePr/>
          <p:nvPr/>
        </p:nvGraphicFramePr>
        <p:xfrm>
          <a:off x="773042" y="1140278"/>
          <a:ext cx="1067683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9410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174B6-BCD1-4593-BA89-41CC1C953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3954" y="156797"/>
            <a:ext cx="8861132" cy="6614120"/>
          </a:xfrm>
          <a:prstGeom prst="rect">
            <a:avLst/>
          </a:prstGeom>
        </p:spPr>
      </p:pic>
    </p:spTree>
    <p:extLst>
      <p:ext uri="{BB962C8B-B14F-4D97-AF65-F5344CB8AC3E}">
        <p14:creationId xmlns:p14="http://schemas.microsoft.com/office/powerpoint/2010/main" val="359566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329" y="797764"/>
            <a:ext cx="10269414" cy="4708981"/>
          </a:xfrm>
          <a:prstGeom prst="rect">
            <a:avLst/>
          </a:prstGeom>
          <a:noFill/>
        </p:spPr>
        <p:txBody>
          <a:bodyPr wrap="square" rtlCol="0">
            <a:spAutoFit/>
          </a:bodyPr>
          <a:lstStyle/>
          <a:p>
            <a:pPr algn="ctr"/>
            <a:r>
              <a:rPr lang="en-US" sz="6000" dirty="0">
                <a:solidFill>
                  <a:srgbClr val="002663"/>
                </a:solidFill>
                <a:latin typeface="Georgia" panose="02040502050405020303" pitchFamily="18" charset="0"/>
              </a:rPr>
              <a:t>Children don’t grow up in programs…</a:t>
            </a:r>
          </a:p>
          <a:p>
            <a:pPr algn="ctr"/>
            <a:endParaRPr lang="en-US" sz="6000" b="1" dirty="0">
              <a:solidFill>
                <a:srgbClr val="002663"/>
              </a:solidFill>
              <a:latin typeface="Georgia" panose="02040502050405020303" pitchFamily="18" charset="0"/>
            </a:endParaRPr>
          </a:p>
          <a:p>
            <a:pPr algn="ctr"/>
            <a:r>
              <a:rPr lang="en-US" sz="6000" dirty="0">
                <a:solidFill>
                  <a:srgbClr val="002663"/>
                </a:solidFill>
                <a:latin typeface="Georgia" panose="02040502050405020303" pitchFamily="18" charset="0"/>
              </a:rPr>
              <a:t>They grow up in </a:t>
            </a:r>
            <a:r>
              <a:rPr lang="en-US" sz="6000" b="1" dirty="0">
                <a:solidFill>
                  <a:srgbClr val="002663"/>
                </a:solidFill>
                <a:latin typeface="Georgia" panose="02040502050405020303" pitchFamily="18" charset="0"/>
              </a:rPr>
              <a:t>families </a:t>
            </a:r>
            <a:r>
              <a:rPr lang="en-US" sz="6000" dirty="0">
                <a:solidFill>
                  <a:srgbClr val="002663"/>
                </a:solidFill>
                <a:latin typeface="Georgia" panose="02040502050405020303" pitchFamily="18" charset="0"/>
              </a:rPr>
              <a:t>and in </a:t>
            </a:r>
            <a:r>
              <a:rPr lang="en-US" sz="6000" b="1" dirty="0">
                <a:solidFill>
                  <a:srgbClr val="002663"/>
                </a:solidFill>
                <a:latin typeface="Georgia" panose="02040502050405020303" pitchFamily="18" charset="0"/>
              </a:rPr>
              <a:t>communities.</a:t>
            </a:r>
          </a:p>
        </p:txBody>
      </p:sp>
      <p:sp>
        <p:nvSpPr>
          <p:cNvPr id="3" name="TextBox 2"/>
          <p:cNvSpPr txBox="1"/>
          <p:nvPr/>
        </p:nvSpPr>
        <p:spPr>
          <a:xfrm>
            <a:off x="5046563" y="6250329"/>
            <a:ext cx="714543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Dr. Urie Bronfenbrenner, Cornell University</a:t>
            </a:r>
          </a:p>
        </p:txBody>
      </p:sp>
    </p:spTree>
    <p:extLst>
      <p:ext uri="{BB962C8B-B14F-4D97-AF65-F5344CB8AC3E}">
        <p14:creationId xmlns:p14="http://schemas.microsoft.com/office/powerpoint/2010/main" val="1831495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endParaRPr lang="en-US" dirty="0">
              <a:solidFill>
                <a:srgbClr val="495C2A"/>
              </a:solidFill>
            </a:endParaRPr>
          </a:p>
        </p:txBody>
      </p:sp>
      <p:pic>
        <p:nvPicPr>
          <p:cNvPr id="6" name="Are You Judging Those Who Ask for Help  Oprah's Lifeclass  Oprah Winfrey Networ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67000" y="1194033"/>
            <a:ext cx="6858000" cy="5029200"/>
          </a:xfrm>
        </p:spPr>
      </p:pic>
    </p:spTree>
    <p:extLst>
      <p:ext uri="{BB962C8B-B14F-4D97-AF65-F5344CB8AC3E}">
        <p14:creationId xmlns:p14="http://schemas.microsoft.com/office/powerpoint/2010/main" val="1833463261"/>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56604">
                <p:cTn id="7" fill="remove"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CHILD WELFARE PARTNERSHIP</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1600754" y="2535446"/>
            <a:ext cx="8983488" cy="3554457"/>
          </a:xfrm>
        </p:spPr>
        <p:txBody>
          <a:bodyPr>
            <a:normAutofit/>
          </a:bodyPr>
          <a:lstStyle/>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sp>
        <p:nvSpPr>
          <p:cNvPr id="4" name="TextBox 3">
            <a:extLst>
              <a:ext uri="{FF2B5EF4-FFF2-40B4-BE49-F238E27FC236}">
                <a16:creationId xmlns:a16="http://schemas.microsoft.com/office/drawing/2014/main" id="{F5871C55-B69C-4563-829F-D5074DDC7529}"/>
              </a:ext>
            </a:extLst>
          </p:cNvPr>
          <p:cNvSpPr txBox="1"/>
          <p:nvPr/>
        </p:nvSpPr>
        <p:spPr>
          <a:xfrm>
            <a:off x="1764632" y="2695073"/>
            <a:ext cx="837397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We’re currently working to embed the Strengthening Families™ framework within the Alabama Department of Human Resources (DHR) – trained Districts 1, 2, 3, 4, 5 &amp; 7.  District 6 was trained in person in March 2020 – just before COVID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partnership involves our Alabama Network of Family Resource Centers (ANFRC) and their cadre of certified SF trainers.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hope to continue the training in the future.</a:t>
            </a:r>
          </a:p>
          <a:p>
            <a:endParaRPr lang="en-US" sz="2000" dirty="0">
              <a:highlight>
                <a:srgbClr val="FFFF00"/>
              </a:highlight>
            </a:endParaRPr>
          </a:p>
        </p:txBody>
      </p:sp>
    </p:spTree>
    <p:extLst>
      <p:ext uri="{BB962C8B-B14F-4D97-AF65-F5344CB8AC3E}">
        <p14:creationId xmlns:p14="http://schemas.microsoft.com/office/powerpoint/2010/main" val="311505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fontScale="90000"/>
          </a:bodyPr>
          <a:lstStyle/>
          <a:p>
            <a:r>
              <a:rPr lang="en-US" b="1" dirty="0"/>
              <a:t>STRENGTHENING FAMILIES THROUGH FATHERS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1716312" y="2617686"/>
            <a:ext cx="8983488" cy="3554457"/>
          </a:xfrm>
        </p:spPr>
        <p:txBody>
          <a:bodyPr>
            <a:normAutofit/>
          </a:bodyPr>
          <a:lstStyle/>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sp>
        <p:nvSpPr>
          <p:cNvPr id="4" name="TextBox 3">
            <a:extLst>
              <a:ext uri="{FF2B5EF4-FFF2-40B4-BE49-F238E27FC236}">
                <a16:creationId xmlns:a16="http://schemas.microsoft.com/office/drawing/2014/main" id="{F5871C55-B69C-4563-829F-D5074DDC7529}"/>
              </a:ext>
            </a:extLst>
          </p:cNvPr>
          <p:cNvSpPr txBox="1"/>
          <p:nvPr/>
        </p:nvSpPr>
        <p:spPr>
          <a:xfrm>
            <a:off x="1492200" y="2646947"/>
            <a:ext cx="8646412"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Through funding from DHR, we launched the Strengthening Families through Fathers pilot program in three regions of the state</a:t>
            </a:r>
          </a:p>
          <a:p>
            <a:endParaRPr lang="en-US" sz="2000" dirty="0"/>
          </a:p>
          <a:p>
            <a:pPr marL="342900" indent="-342900">
              <a:buFont typeface="Arial" panose="020B0604020202020204" pitchFamily="34" charset="0"/>
              <a:buChar char="•"/>
            </a:pPr>
            <a:r>
              <a:rPr lang="en-US" sz="2000" dirty="0"/>
              <a:t>Involves fathers (and mothers) who are involved in SNAP, child care subsidy program, and child support cases as participants in free program to gain education and employment services, while also training them in the protective factors framework </a:t>
            </a:r>
          </a:p>
          <a:p>
            <a:endParaRPr lang="en-US" sz="2000" dirty="0"/>
          </a:p>
          <a:p>
            <a:endParaRPr lang="en-US" sz="2000" dirty="0"/>
          </a:p>
        </p:txBody>
      </p:sp>
    </p:spTree>
    <p:extLst>
      <p:ext uri="{BB962C8B-B14F-4D97-AF65-F5344CB8AC3E}">
        <p14:creationId xmlns:p14="http://schemas.microsoft.com/office/powerpoint/2010/main" val="2571841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NETWORK OF FAMILY RESOURCE CENTERS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1600755" y="2535446"/>
            <a:ext cx="5152972" cy="3554457"/>
          </a:xfrm>
        </p:spPr>
        <p:txBody>
          <a:bodyPr>
            <a:normAutofit/>
          </a:bodyPr>
          <a:lstStyle/>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sp>
        <p:nvSpPr>
          <p:cNvPr id="4" name="TextBox 3">
            <a:extLst>
              <a:ext uri="{FF2B5EF4-FFF2-40B4-BE49-F238E27FC236}">
                <a16:creationId xmlns:a16="http://schemas.microsoft.com/office/drawing/2014/main" id="{F5871C55-B69C-4563-829F-D5074DDC7529}"/>
              </a:ext>
            </a:extLst>
          </p:cNvPr>
          <p:cNvSpPr txBox="1"/>
          <p:nvPr/>
        </p:nvSpPr>
        <p:spPr>
          <a:xfrm>
            <a:off x="1427748" y="2738507"/>
            <a:ext cx="5518484"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In 2018, we sponsored the National Alliance’s training to certify our Department’s staff along with staff of each Family Resource Center in our state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This increased the number of certified trainers in Alabama from 3 to 33 </a:t>
            </a:r>
          </a:p>
          <a:p>
            <a:pPr marL="342900" indent="-342900">
              <a:buFont typeface="Arial" panose="020B0604020202020204" pitchFamily="34" charset="0"/>
              <a:buChar char="•"/>
            </a:pPr>
            <a:endParaRPr lang="en-US" sz="2000" dirty="0"/>
          </a:p>
          <a:p>
            <a:endParaRPr lang="en-US" sz="2000" dirty="0"/>
          </a:p>
        </p:txBody>
      </p:sp>
      <p:pic>
        <p:nvPicPr>
          <p:cNvPr id="11" name="Picture 10" descr="Image may contain: 26 people, people smiling, indoor">
            <a:extLst>
              <a:ext uri="{FF2B5EF4-FFF2-40B4-BE49-F238E27FC236}">
                <a16:creationId xmlns:a16="http://schemas.microsoft.com/office/drawing/2014/main" id="{33D9FE9D-7DE2-4879-A0B3-3AA9D4F1E6C6}"/>
              </a:ext>
            </a:extLst>
          </p:cNvPr>
          <p:cNvPicPr/>
          <p:nvPr/>
        </p:nvPicPr>
        <p:blipFill rotWithShape="1">
          <a:blip r:embed="rId2">
            <a:extLst>
              <a:ext uri="{28A0092B-C50C-407E-A947-70E740481C1C}">
                <a14:useLocalDpi xmlns:a14="http://schemas.microsoft.com/office/drawing/2010/main" val="0"/>
              </a:ext>
            </a:extLst>
          </a:blip>
          <a:srcRect t="15018" b="3710"/>
          <a:stretch/>
        </p:blipFill>
        <p:spPr bwMode="auto">
          <a:xfrm>
            <a:off x="7054787" y="2649753"/>
            <a:ext cx="4840365" cy="31208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048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NETWORK OF FAMILY RESOURCE CENTERS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1600755" y="2535446"/>
            <a:ext cx="5152972" cy="3554457"/>
          </a:xfrm>
        </p:spPr>
        <p:txBody>
          <a:bodyPr>
            <a:normAutofit/>
          </a:bodyPr>
          <a:lstStyle/>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sp>
        <p:nvSpPr>
          <p:cNvPr id="4" name="TextBox 3">
            <a:extLst>
              <a:ext uri="{FF2B5EF4-FFF2-40B4-BE49-F238E27FC236}">
                <a16:creationId xmlns:a16="http://schemas.microsoft.com/office/drawing/2014/main" id="{F5871C55-B69C-4563-829F-D5074DDC7529}"/>
              </a:ext>
            </a:extLst>
          </p:cNvPr>
          <p:cNvSpPr txBox="1"/>
          <p:nvPr/>
        </p:nvSpPr>
        <p:spPr>
          <a:xfrm>
            <a:off x="1427748" y="2738507"/>
            <a:ext cx="5518484"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Provides a regional approach to expanding and embedding the framework statewide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Monthly calls with all certified trainers provides consistent communication to support one another’s outreach and training efforts </a:t>
            </a:r>
          </a:p>
        </p:txBody>
      </p:sp>
      <p:pic>
        <p:nvPicPr>
          <p:cNvPr id="9" name="Picture 8">
            <a:extLst>
              <a:ext uri="{FF2B5EF4-FFF2-40B4-BE49-F238E27FC236}">
                <a16:creationId xmlns:a16="http://schemas.microsoft.com/office/drawing/2014/main" id="{2F780580-115A-4726-8733-8D3DC59FE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968" y="2088351"/>
            <a:ext cx="2810696" cy="4344533"/>
          </a:xfrm>
          <a:prstGeom prst="rect">
            <a:avLst/>
          </a:prstGeom>
        </p:spPr>
      </p:pic>
    </p:spTree>
    <p:extLst>
      <p:ext uri="{BB962C8B-B14F-4D97-AF65-F5344CB8AC3E}">
        <p14:creationId xmlns:p14="http://schemas.microsoft.com/office/powerpoint/2010/main" val="4186437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6AEFFF8-5134-4743-AE52-4102EAEA8C32}"/>
              </a:ext>
            </a:extLst>
          </p:cNvPr>
          <p:cNvSpPr>
            <a:spLocks noGrp="1"/>
          </p:cNvSpPr>
          <p:nvPr>
            <p:ph type="title"/>
          </p:nvPr>
        </p:nvSpPr>
        <p:spPr>
          <a:xfrm>
            <a:off x="1600754" y="1087374"/>
            <a:ext cx="8983489" cy="1000978"/>
          </a:xfrm>
        </p:spPr>
        <p:txBody>
          <a:bodyPr>
            <a:normAutofit/>
          </a:bodyPr>
          <a:lstStyle/>
          <a:p>
            <a:r>
              <a:rPr lang="en-US" b="1" dirty="0"/>
              <a:t>OVERVIEW</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622842D7-1863-40B5-B641-10CA825150E5}"/>
              </a:ext>
            </a:extLst>
          </p:cNvPr>
          <p:cNvSpPr txBox="1"/>
          <p:nvPr/>
        </p:nvSpPr>
        <p:spPr>
          <a:xfrm>
            <a:off x="1600754" y="2684797"/>
            <a:ext cx="931222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Alabama Department of Child Abuse &amp; Neglect Prevention, The Children’s Trust Fund, was established in 1983</a:t>
            </a:r>
          </a:p>
          <a:p>
            <a:pPr marL="285750" indent="-285750">
              <a:buFont typeface="Arial" panose="020B0604020202020204" pitchFamily="34" charset="0"/>
              <a:buChar char="•"/>
            </a:pPr>
            <a:r>
              <a:rPr lang="en-US" sz="2000" dirty="0"/>
              <a:t>We became the Prevent Child Abuse Alabama Chapter in 2007</a:t>
            </a:r>
          </a:p>
          <a:p>
            <a:endParaRPr lang="en-US" sz="2000" dirty="0"/>
          </a:p>
          <a:p>
            <a:pPr marL="400050" lvl="1" indent="0">
              <a:spcBef>
                <a:spcPts val="0"/>
              </a:spcBef>
              <a:buNone/>
            </a:pPr>
            <a:r>
              <a:rPr lang="en-US" sz="2000" b="1" u="sng" dirty="0"/>
              <a:t>Our Mission:                                                                                                             </a:t>
            </a:r>
          </a:p>
          <a:p>
            <a:pPr marL="400050" lvl="1" indent="0">
              <a:spcBef>
                <a:spcPts val="0"/>
              </a:spcBef>
              <a:buNone/>
            </a:pPr>
            <a:r>
              <a:rPr lang="en-US" sz="2000" dirty="0"/>
              <a:t>We secure resources to fund evidenced-based community programs committed to the prevention of child maltreatment. We advocate for children and the strengthening of families. </a:t>
            </a:r>
          </a:p>
        </p:txBody>
      </p:sp>
    </p:spTree>
    <p:extLst>
      <p:ext uri="{BB962C8B-B14F-4D97-AF65-F5344CB8AC3E}">
        <p14:creationId xmlns:p14="http://schemas.microsoft.com/office/powerpoint/2010/main" val="138290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801690-B8EF-421C-9CB7-607681FC2735}"/>
              </a:ext>
            </a:extLst>
          </p:cNvPr>
          <p:cNvSpPr>
            <a:spLocks noGrp="1"/>
          </p:cNvSpPr>
          <p:nvPr>
            <p:ph type="title"/>
          </p:nvPr>
        </p:nvSpPr>
        <p:spPr/>
        <p:txBody>
          <a:bodyPr/>
          <a:lstStyle/>
          <a:p>
            <a:endParaRPr lang="en-US" dirty="0"/>
          </a:p>
        </p:txBody>
      </p:sp>
      <p:pic>
        <p:nvPicPr>
          <p:cNvPr id="1026" name="Picture 2" descr="Image result for strengthening families graphic of 5 protective factors">
            <a:extLst>
              <a:ext uri="{FF2B5EF4-FFF2-40B4-BE49-F238E27FC236}">
                <a16:creationId xmlns:a16="http://schemas.microsoft.com/office/drawing/2014/main" id="{280A06B4-6128-4116-96E2-A0A9387B10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012" y="308320"/>
            <a:ext cx="9501635" cy="6232215"/>
          </a:xfrm>
        </p:spPr>
      </p:pic>
    </p:spTree>
    <p:extLst>
      <p:ext uri="{BB962C8B-B14F-4D97-AF65-F5344CB8AC3E}">
        <p14:creationId xmlns:p14="http://schemas.microsoft.com/office/powerpoint/2010/main" val="1359945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850B-A96F-464B-BF63-ED50B8CD7369}"/>
              </a:ext>
            </a:extLst>
          </p:cNvPr>
          <p:cNvSpPr>
            <a:spLocks noGrp="1"/>
          </p:cNvSpPr>
          <p:nvPr>
            <p:ph type="title"/>
          </p:nvPr>
        </p:nvSpPr>
        <p:spPr/>
        <p:txBody>
          <a:bodyPr/>
          <a:lstStyle/>
          <a:p>
            <a:r>
              <a:rPr lang="en-US" b="1" dirty="0"/>
              <a:t>CONTACT</a:t>
            </a:r>
          </a:p>
        </p:txBody>
      </p:sp>
      <p:sp>
        <p:nvSpPr>
          <p:cNvPr id="3" name="Content Placeholder 2">
            <a:extLst>
              <a:ext uri="{FF2B5EF4-FFF2-40B4-BE49-F238E27FC236}">
                <a16:creationId xmlns:a16="http://schemas.microsoft.com/office/drawing/2014/main" id="{12C2249C-6F78-488F-A6C1-E05A30967BE0}"/>
              </a:ext>
            </a:extLst>
          </p:cNvPr>
          <p:cNvSpPr>
            <a:spLocks noGrp="1"/>
          </p:cNvSpPr>
          <p:nvPr>
            <p:ph idx="1"/>
          </p:nvPr>
        </p:nvSpPr>
        <p:spPr/>
        <p:txBody>
          <a:bodyPr>
            <a:normAutofit/>
          </a:bodyPr>
          <a:lstStyle/>
          <a:p>
            <a:pPr marL="0" indent="0" algn="ctr">
              <a:buNone/>
            </a:pPr>
            <a:r>
              <a:rPr lang="en-US" sz="2400" b="1" dirty="0"/>
              <a:t>Sallye Longshore, Director </a:t>
            </a:r>
          </a:p>
          <a:p>
            <a:pPr marL="0" indent="0" algn="ctr">
              <a:buNone/>
            </a:pPr>
            <a:r>
              <a:rPr lang="en-US" sz="2400" dirty="0"/>
              <a:t>Sallye.Longshore@ctf.alabama.gov</a:t>
            </a:r>
          </a:p>
          <a:p>
            <a:pPr marL="0" indent="0" algn="ctr">
              <a:buNone/>
            </a:pPr>
            <a:endParaRPr lang="en-US" sz="2400" dirty="0"/>
          </a:p>
          <a:p>
            <a:pPr marL="0" indent="0" algn="ctr">
              <a:buNone/>
            </a:pPr>
            <a:endParaRPr lang="en-US" sz="2400" dirty="0"/>
          </a:p>
          <a:p>
            <a:pPr marL="0" indent="0" algn="ctr">
              <a:buNone/>
            </a:pPr>
            <a:r>
              <a:rPr lang="en-US" sz="2400" dirty="0"/>
              <a:t>www.ctf.alabama.gov</a:t>
            </a:r>
          </a:p>
        </p:txBody>
      </p:sp>
    </p:spTree>
    <p:extLst>
      <p:ext uri="{BB962C8B-B14F-4D97-AF65-F5344CB8AC3E}">
        <p14:creationId xmlns:p14="http://schemas.microsoft.com/office/powerpoint/2010/main" val="86987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6AEFFF8-5134-4743-AE52-4102EAEA8C32}"/>
              </a:ext>
            </a:extLst>
          </p:cNvPr>
          <p:cNvSpPr>
            <a:spLocks noGrp="1"/>
          </p:cNvSpPr>
          <p:nvPr>
            <p:ph type="title"/>
          </p:nvPr>
        </p:nvSpPr>
        <p:spPr>
          <a:xfrm>
            <a:off x="1600754" y="1087374"/>
            <a:ext cx="8983489" cy="1000978"/>
          </a:xfrm>
        </p:spPr>
        <p:txBody>
          <a:bodyPr vert="horz" lIns="91440" tIns="45720" rIns="91440" bIns="45720" rtlCol="0" anchor="ctr">
            <a:normAutofit/>
          </a:bodyPr>
          <a:lstStyle/>
          <a:p>
            <a:r>
              <a:rPr lang="en-US" b="1" dirty="0"/>
              <a:t>GRANTEE NETWORK</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622842D7-1863-40B5-B641-10CA825150E5}"/>
              </a:ext>
            </a:extLst>
          </p:cNvPr>
          <p:cNvSpPr txBox="1"/>
          <p:nvPr/>
        </p:nvSpPr>
        <p:spPr>
          <a:xfrm>
            <a:off x="1600753" y="2535446"/>
            <a:ext cx="8983489" cy="3554457"/>
          </a:xfrm>
          <a:prstGeom prst="rect">
            <a:avLst/>
          </a:prstGeom>
        </p:spPr>
        <p:txBody>
          <a:bodyPr vert="horz" lIns="91440" tIns="45720" rIns="91440" bIns="45720" rtlCol="0" anchor="ctr">
            <a:normAutofit/>
          </a:bodyPr>
          <a:lstStyle/>
          <a:p>
            <a:pPr indent="-182880" defTabSz="914400">
              <a:lnSpc>
                <a:spcPct val="90000"/>
              </a:lnSpc>
              <a:spcAft>
                <a:spcPts val="600"/>
              </a:spcAft>
              <a:buClr>
                <a:schemeClr val="accent1"/>
              </a:buClr>
              <a:buFont typeface="Wingdings 2" pitchFamily="18" charset="2"/>
              <a:buChar char=""/>
            </a:pPr>
            <a:r>
              <a:rPr lang="en-US" dirty="0"/>
              <a:t>We currently provide </a:t>
            </a:r>
            <a:r>
              <a:rPr lang="en-US" b="1" dirty="0"/>
              <a:t>175 community-based prevention grants:</a:t>
            </a:r>
          </a:p>
          <a:p>
            <a:pPr lvl="1" indent="-182880" defTabSz="914400">
              <a:lnSpc>
                <a:spcPct val="90000"/>
              </a:lnSpc>
              <a:spcAft>
                <a:spcPts val="600"/>
              </a:spcAft>
              <a:buClr>
                <a:schemeClr val="accent1"/>
              </a:buClr>
              <a:buFont typeface="Wingdings 2" pitchFamily="18" charset="2"/>
              <a:buChar char=""/>
            </a:pPr>
            <a:endParaRPr lang="en-US" dirty="0"/>
          </a:p>
          <a:p>
            <a:pPr marL="742950" lvl="1" indent="-182880" defTabSz="914400">
              <a:lnSpc>
                <a:spcPct val="90000"/>
              </a:lnSpc>
              <a:spcAft>
                <a:spcPts val="600"/>
              </a:spcAft>
              <a:buClr>
                <a:schemeClr val="accent1"/>
              </a:buClr>
              <a:buFont typeface="Wingdings 2" pitchFamily="18" charset="2"/>
              <a:buChar char=""/>
            </a:pPr>
            <a:r>
              <a:rPr lang="en-US" dirty="0"/>
              <a:t>17 Home Visiting Programs </a:t>
            </a:r>
          </a:p>
          <a:p>
            <a:pPr marL="742950" lvl="1" indent="-182880" defTabSz="914400">
              <a:lnSpc>
                <a:spcPct val="90000"/>
              </a:lnSpc>
              <a:spcAft>
                <a:spcPts val="600"/>
              </a:spcAft>
              <a:buClr>
                <a:schemeClr val="accent1"/>
              </a:buClr>
              <a:buFont typeface="Wingdings 2" pitchFamily="18" charset="2"/>
              <a:buChar char=""/>
            </a:pPr>
            <a:r>
              <a:rPr lang="en-US" dirty="0"/>
              <a:t>16 Mentoring Programs</a:t>
            </a:r>
          </a:p>
          <a:p>
            <a:pPr marL="742950" lvl="1" indent="-182880" defTabSz="914400">
              <a:lnSpc>
                <a:spcPct val="90000"/>
              </a:lnSpc>
              <a:spcAft>
                <a:spcPts val="600"/>
              </a:spcAft>
              <a:buClr>
                <a:schemeClr val="accent1"/>
              </a:buClr>
              <a:buFont typeface="Wingdings 2" pitchFamily="18" charset="2"/>
              <a:buChar char=""/>
            </a:pPr>
            <a:r>
              <a:rPr lang="en-US" dirty="0"/>
              <a:t>57 Parent Education &amp; Support Programs </a:t>
            </a:r>
          </a:p>
          <a:p>
            <a:pPr marL="742950" lvl="1" indent="-182880" defTabSz="914400">
              <a:lnSpc>
                <a:spcPct val="90000"/>
              </a:lnSpc>
              <a:spcAft>
                <a:spcPts val="600"/>
              </a:spcAft>
              <a:buClr>
                <a:schemeClr val="accent1"/>
              </a:buClr>
              <a:buFont typeface="Wingdings 2" pitchFamily="18" charset="2"/>
              <a:buChar char=""/>
            </a:pPr>
            <a:r>
              <a:rPr lang="en-US" dirty="0"/>
              <a:t>23 Public Awareness &amp; Training Programs </a:t>
            </a:r>
          </a:p>
          <a:p>
            <a:pPr marL="742950" lvl="1" indent="-182880" defTabSz="914400">
              <a:lnSpc>
                <a:spcPct val="90000"/>
              </a:lnSpc>
              <a:spcAft>
                <a:spcPts val="600"/>
              </a:spcAft>
              <a:buClr>
                <a:schemeClr val="accent1"/>
              </a:buClr>
              <a:buFont typeface="Wingdings 2" pitchFamily="18" charset="2"/>
              <a:buChar char=""/>
            </a:pPr>
            <a:r>
              <a:rPr lang="en-US" dirty="0"/>
              <a:t>7 Respite Care Programs </a:t>
            </a:r>
          </a:p>
          <a:p>
            <a:pPr marL="742950" lvl="1" indent="-182880" defTabSz="914400">
              <a:lnSpc>
                <a:spcPct val="90000"/>
              </a:lnSpc>
              <a:spcAft>
                <a:spcPts val="600"/>
              </a:spcAft>
              <a:buClr>
                <a:schemeClr val="accent1"/>
              </a:buClr>
              <a:buFont typeface="Wingdings 2" pitchFamily="18" charset="2"/>
              <a:buChar char=""/>
            </a:pPr>
            <a:r>
              <a:rPr lang="en-US" dirty="0"/>
              <a:t>35 After-school programs/school based and non-school based</a:t>
            </a:r>
          </a:p>
          <a:p>
            <a:pPr marL="742950" lvl="1" indent="-182880" defTabSz="914400">
              <a:lnSpc>
                <a:spcPct val="90000"/>
              </a:lnSpc>
              <a:spcAft>
                <a:spcPts val="600"/>
              </a:spcAft>
              <a:buClr>
                <a:schemeClr val="accent1"/>
              </a:buClr>
              <a:buFont typeface="Wingdings 2" pitchFamily="18" charset="2"/>
              <a:buChar char=""/>
            </a:pPr>
            <a:r>
              <a:rPr lang="en-US" dirty="0"/>
              <a:t>20 Fatherhood Programs</a:t>
            </a:r>
          </a:p>
        </p:txBody>
      </p:sp>
    </p:spTree>
    <p:extLst>
      <p:ext uri="{BB962C8B-B14F-4D97-AF65-F5344CB8AC3E}">
        <p14:creationId xmlns:p14="http://schemas.microsoft.com/office/powerpoint/2010/main" val="357879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GRANTEE NETWORK</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1600754" y="2967789"/>
            <a:ext cx="9163499" cy="3122114"/>
          </a:xfrm>
        </p:spPr>
        <p:txBody>
          <a:bodyPr>
            <a:normAutofit/>
          </a:bodyPr>
          <a:lstStyle/>
          <a:p>
            <a:r>
              <a:rPr lang="en-US" dirty="0">
                <a:solidFill>
                  <a:schemeClr val="tx1"/>
                </a:solidFill>
                <a:latin typeface="+mj-lt"/>
              </a:rPr>
              <a:t>Program staff of each grantee organization are required to participate in all 7 online courses of Strengthening Families </a:t>
            </a:r>
          </a:p>
          <a:p>
            <a:r>
              <a:rPr lang="en-US" dirty="0">
                <a:solidFill>
                  <a:schemeClr val="tx1"/>
                </a:solidFill>
                <a:latin typeface="+mj-lt"/>
              </a:rPr>
              <a:t>All programs are encouraged to promote the protective factors in their work with children and families</a:t>
            </a:r>
          </a:p>
          <a:p>
            <a:r>
              <a:rPr lang="en-US" dirty="0">
                <a:solidFill>
                  <a:schemeClr val="tx1"/>
                </a:solidFill>
                <a:latin typeface="+mj-lt"/>
              </a:rPr>
              <a:t>We award an annual grant to the Alabama Partnership for Children who houses a certified trainer and focuses on engaging early childhood providers and parents of children birth to five </a:t>
            </a:r>
          </a:p>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spTree>
    <p:extLst>
      <p:ext uri="{BB962C8B-B14F-4D97-AF65-F5344CB8AC3E}">
        <p14:creationId xmlns:p14="http://schemas.microsoft.com/office/powerpoint/2010/main" val="3404242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EVALUATION OF GRANTEES </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6" name="Picture 5">
            <a:extLst>
              <a:ext uri="{FF2B5EF4-FFF2-40B4-BE49-F238E27FC236}">
                <a16:creationId xmlns:a16="http://schemas.microsoft.com/office/drawing/2014/main" id="{E97073A0-9313-47BA-8085-0DFEB19E96C4}"/>
              </a:ext>
            </a:extLst>
          </p:cNvPr>
          <p:cNvPicPr>
            <a:picLocks noChangeAspect="1"/>
          </p:cNvPicPr>
          <p:nvPr/>
        </p:nvPicPr>
        <p:blipFill>
          <a:blip r:embed="rId2"/>
          <a:stretch>
            <a:fillRect/>
          </a:stretch>
        </p:blipFill>
        <p:spPr>
          <a:xfrm>
            <a:off x="5575300" y="2770578"/>
            <a:ext cx="5575300" cy="2606197"/>
          </a:xfrm>
          <a:prstGeom prst="rect">
            <a:avLst/>
          </a:prstGeom>
        </p:spPr>
      </p:pic>
      <p:sp>
        <p:nvSpPr>
          <p:cNvPr id="9" name="TextBox 8">
            <a:extLst>
              <a:ext uri="{FF2B5EF4-FFF2-40B4-BE49-F238E27FC236}">
                <a16:creationId xmlns:a16="http://schemas.microsoft.com/office/drawing/2014/main" id="{BFCB3B8A-342E-4E4C-B6F3-DDC746B52118}"/>
              </a:ext>
            </a:extLst>
          </p:cNvPr>
          <p:cNvSpPr txBox="1"/>
          <p:nvPr/>
        </p:nvSpPr>
        <p:spPr>
          <a:xfrm>
            <a:off x="1460501" y="2755900"/>
            <a:ext cx="377189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Annual evaluation of our funded programs is based on their efforts to promote the protective factors among families and youth served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Although there’s a variation in program delivery models, all are assessed on common objectives centered on the protective factors </a:t>
            </a:r>
          </a:p>
        </p:txBody>
      </p:sp>
    </p:spTree>
    <p:extLst>
      <p:ext uri="{BB962C8B-B14F-4D97-AF65-F5344CB8AC3E}">
        <p14:creationId xmlns:p14="http://schemas.microsoft.com/office/powerpoint/2010/main" val="121940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1600754" y="1087374"/>
            <a:ext cx="8983489" cy="1000978"/>
          </a:xfrm>
        </p:spPr>
        <p:txBody>
          <a:bodyPr>
            <a:normAutofit/>
          </a:bodyPr>
          <a:lstStyle/>
          <a:p>
            <a:r>
              <a:rPr lang="en-US" b="1" dirty="0"/>
              <a:t>EVALUATION OF GRANTEES </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3203D44-0995-46C7-B553-B0BDA460DDFA}"/>
              </a:ext>
            </a:extLst>
          </p:cNvPr>
          <p:cNvSpPr>
            <a:spLocks noGrp="1"/>
          </p:cNvSpPr>
          <p:nvPr>
            <p:ph idx="1"/>
          </p:nvPr>
        </p:nvSpPr>
        <p:spPr>
          <a:xfrm>
            <a:off x="3567499" y="3301999"/>
            <a:ext cx="7338477" cy="2787903"/>
          </a:xfrm>
        </p:spPr>
        <p:txBody>
          <a:bodyPr>
            <a:normAutofit/>
          </a:bodyPr>
          <a:lstStyle/>
          <a:p>
            <a:pPr marL="502920" lvl="1" indent="0">
              <a:buNone/>
            </a:pPr>
            <a:endParaRPr lang="en-US" sz="2000" b="1" dirty="0">
              <a:solidFill>
                <a:schemeClr val="tx1"/>
              </a:solidFill>
              <a:latin typeface="+mj-lt"/>
            </a:endParaRPr>
          </a:p>
          <a:p>
            <a:pPr marL="502920" lvl="1" indent="0">
              <a:buNone/>
            </a:pPr>
            <a:r>
              <a:rPr lang="en-US" sz="2000" b="1" dirty="0">
                <a:solidFill>
                  <a:schemeClr val="tx1"/>
                </a:solidFill>
                <a:latin typeface="+mj-lt"/>
              </a:rPr>
              <a:t>“Prevention programs funded by ADCANP/CTF have documented important positive effects for parents and youth in Alabama. Support for these programs serves to enhance protective factors and reduce the significant human and economic cost of child abuse and neglect in our state.”</a:t>
            </a:r>
          </a:p>
          <a:p>
            <a:pPr marL="502920" lvl="1" indent="0">
              <a:buNone/>
            </a:pPr>
            <a:endParaRPr lang="en-US" sz="1000" b="1" dirty="0">
              <a:solidFill>
                <a:schemeClr val="tx1"/>
              </a:solidFill>
              <a:latin typeface="+mj-lt"/>
            </a:endParaRPr>
          </a:p>
          <a:p>
            <a:pPr marL="502920" lvl="1" indent="0">
              <a:buNone/>
            </a:pPr>
            <a:r>
              <a:rPr lang="en-US" sz="2000" dirty="0">
                <a:solidFill>
                  <a:schemeClr val="tx1"/>
                </a:solidFill>
                <a:latin typeface="+mj-lt"/>
              </a:rPr>
              <a:t> – Auburn University Human Development &amp; Families Studies </a:t>
            </a:r>
          </a:p>
          <a:p>
            <a:endParaRPr lang="en-US" b="1" dirty="0">
              <a:solidFill>
                <a:schemeClr val="tx1"/>
              </a:solidFill>
              <a:latin typeface="+mj-lt"/>
            </a:endParaRPr>
          </a:p>
          <a:p>
            <a:endParaRPr lang="en-US" b="1" dirty="0">
              <a:solidFill>
                <a:schemeClr val="tx1"/>
              </a:solidFill>
              <a:latin typeface="+mj-lt"/>
            </a:endParaRPr>
          </a:p>
          <a:p>
            <a:endParaRPr lang="en-US" b="1" dirty="0">
              <a:solidFill>
                <a:schemeClr val="tx1"/>
              </a:solidFill>
              <a:latin typeface="+mj-lt"/>
            </a:endParaRPr>
          </a:p>
        </p:txBody>
      </p:sp>
      <p:pic>
        <p:nvPicPr>
          <p:cNvPr id="5" name="Picture 4">
            <a:extLst>
              <a:ext uri="{FF2B5EF4-FFF2-40B4-BE49-F238E27FC236}">
                <a16:creationId xmlns:a16="http://schemas.microsoft.com/office/drawing/2014/main" id="{70BD4371-9511-4299-A99A-BDADAF3C0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50" y="2537047"/>
            <a:ext cx="2752993" cy="3562001"/>
          </a:xfrm>
          <a:prstGeom prst="rect">
            <a:avLst/>
          </a:prstGeom>
        </p:spPr>
      </p:pic>
    </p:spTree>
    <p:extLst>
      <p:ext uri="{BB962C8B-B14F-4D97-AF65-F5344CB8AC3E}">
        <p14:creationId xmlns:p14="http://schemas.microsoft.com/office/powerpoint/2010/main" val="162744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252919" y="1123837"/>
            <a:ext cx="2947482" cy="1038177"/>
          </a:xfrm>
        </p:spPr>
        <p:txBody>
          <a:bodyPr vert="horz" lIns="91440" tIns="45720" rIns="91440" bIns="45720" rtlCol="0" anchor="b">
            <a:normAutofit/>
          </a:bodyPr>
          <a:lstStyle/>
          <a:p>
            <a:r>
              <a:rPr lang="en-US" sz="2400" b="1" dirty="0"/>
              <a:t>What are ACEs?</a:t>
            </a:r>
          </a:p>
        </p:txBody>
      </p:sp>
      <p:sp>
        <p:nvSpPr>
          <p:cNvPr id="5" name="TextBox 4">
            <a:extLst>
              <a:ext uri="{FF2B5EF4-FFF2-40B4-BE49-F238E27FC236}">
                <a16:creationId xmlns:a16="http://schemas.microsoft.com/office/drawing/2014/main" id="{720B53F9-850E-4F99-B0A4-5B0CC9FBDDCE}"/>
              </a:ext>
            </a:extLst>
          </p:cNvPr>
          <p:cNvSpPr txBox="1"/>
          <p:nvPr/>
        </p:nvSpPr>
        <p:spPr>
          <a:xfrm>
            <a:off x="252920" y="2162014"/>
            <a:ext cx="2947482" cy="3744264"/>
          </a:xfrm>
          <a:prstGeom prst="rect">
            <a:avLst/>
          </a:prstGeom>
        </p:spPr>
        <p:txBody>
          <a:bodyPr vert="horz" lIns="91440" tIns="45720" rIns="91440" bIns="45720" rtlCol="0" anchor="t">
            <a:normAutofit/>
          </a:bodyPr>
          <a:lstStyle/>
          <a:p>
            <a:pPr indent="-182880" defTabSz="914400">
              <a:lnSpc>
                <a:spcPct val="90000"/>
              </a:lnSpc>
              <a:spcAft>
                <a:spcPts val="600"/>
              </a:spcAft>
              <a:buClr>
                <a:schemeClr val="accent1"/>
              </a:buClr>
              <a:buFont typeface="Wingdings 2" pitchFamily="18" charset="2"/>
              <a:buChar char=""/>
            </a:pPr>
            <a:r>
              <a:rPr lang="en-US" sz="2400" dirty="0">
                <a:solidFill>
                  <a:srgbClr val="FFFFFF"/>
                </a:solidFill>
              </a:rPr>
              <a:t>Adverse Childhood Experiences (ACEs) – term given to describe all types of abuse, neglect and other traumatic experiences that occur to individuals under the age of 18</a:t>
            </a:r>
          </a:p>
          <a:p>
            <a:pPr indent="-182880" defTabSz="914400">
              <a:lnSpc>
                <a:spcPct val="90000"/>
              </a:lnSpc>
              <a:spcAft>
                <a:spcPts val="600"/>
              </a:spcAft>
              <a:buClr>
                <a:schemeClr val="accent1"/>
              </a:buClr>
              <a:buFont typeface="Wingdings 2" pitchFamily="18" charset="2"/>
              <a:buChar char=""/>
            </a:pPr>
            <a:endParaRPr lang="en-US" sz="1600" dirty="0">
              <a:solidFill>
                <a:srgbClr val="FFFFFF"/>
              </a:solidFill>
            </a:endParaRPr>
          </a:p>
        </p:txBody>
      </p:sp>
      <p:pic>
        <p:nvPicPr>
          <p:cNvPr id="13" name="Picture 12">
            <a:extLst>
              <a:ext uri="{FF2B5EF4-FFF2-40B4-BE49-F238E27FC236}">
                <a16:creationId xmlns:a16="http://schemas.microsoft.com/office/drawing/2014/main" id="{3BC5E8E7-E525-41FC-85AB-FBE2413BF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853" y="748145"/>
            <a:ext cx="5889527" cy="5344746"/>
          </a:xfrm>
          <a:prstGeom prst="rect">
            <a:avLst/>
          </a:prstGeom>
        </p:spPr>
      </p:pic>
    </p:spTree>
    <p:extLst>
      <p:ext uri="{BB962C8B-B14F-4D97-AF65-F5344CB8AC3E}">
        <p14:creationId xmlns:p14="http://schemas.microsoft.com/office/powerpoint/2010/main" val="400099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234B-FD36-4806-B022-860E77BFD6E1}"/>
              </a:ext>
            </a:extLst>
          </p:cNvPr>
          <p:cNvSpPr>
            <a:spLocks noGrp="1"/>
          </p:cNvSpPr>
          <p:nvPr>
            <p:ph type="title"/>
          </p:nvPr>
        </p:nvSpPr>
        <p:spPr>
          <a:xfrm>
            <a:off x="252919" y="1153297"/>
            <a:ext cx="2947483" cy="1008717"/>
          </a:xfrm>
        </p:spPr>
        <p:txBody>
          <a:bodyPr vert="horz" lIns="91440" tIns="45720" rIns="91440" bIns="45720" rtlCol="0" anchor="b">
            <a:normAutofit/>
          </a:bodyPr>
          <a:lstStyle/>
          <a:p>
            <a:r>
              <a:rPr lang="en-US" sz="2400" b="1" dirty="0"/>
              <a:t>ACE Questionnaire</a:t>
            </a:r>
          </a:p>
        </p:txBody>
      </p:sp>
      <p:sp>
        <p:nvSpPr>
          <p:cNvPr id="5" name="TextBox 4">
            <a:extLst>
              <a:ext uri="{FF2B5EF4-FFF2-40B4-BE49-F238E27FC236}">
                <a16:creationId xmlns:a16="http://schemas.microsoft.com/office/drawing/2014/main" id="{720B53F9-850E-4F99-B0A4-5B0CC9FBDDCE}"/>
              </a:ext>
            </a:extLst>
          </p:cNvPr>
          <p:cNvSpPr txBox="1"/>
          <p:nvPr/>
        </p:nvSpPr>
        <p:spPr>
          <a:xfrm>
            <a:off x="252920" y="2162014"/>
            <a:ext cx="2947482" cy="3744264"/>
          </a:xfrm>
          <a:prstGeom prst="rect">
            <a:avLst/>
          </a:prstGeom>
        </p:spPr>
        <p:txBody>
          <a:bodyPr vert="horz" lIns="91440" tIns="45720" rIns="91440" bIns="45720" rtlCol="0" anchor="t">
            <a:normAutofit/>
          </a:bodyPr>
          <a:lstStyle/>
          <a:p>
            <a:pPr indent="-182880" defTabSz="914400">
              <a:lnSpc>
                <a:spcPct val="90000"/>
              </a:lnSpc>
              <a:spcAft>
                <a:spcPts val="600"/>
              </a:spcAft>
              <a:buClr>
                <a:schemeClr val="accent1"/>
              </a:buClr>
              <a:buFont typeface="Wingdings 2" pitchFamily="18" charset="2"/>
              <a:buChar char=""/>
            </a:pPr>
            <a:endParaRPr lang="en-US" sz="1600" dirty="0">
              <a:solidFill>
                <a:srgbClr val="FFFFFF"/>
              </a:solidFill>
            </a:endParaRPr>
          </a:p>
        </p:txBody>
      </p:sp>
      <p:sp>
        <p:nvSpPr>
          <p:cNvPr id="3" name="TextBox 2">
            <a:extLst>
              <a:ext uri="{FF2B5EF4-FFF2-40B4-BE49-F238E27FC236}">
                <a16:creationId xmlns:a16="http://schemas.microsoft.com/office/drawing/2014/main" id="{23867072-261E-4D68-B362-DF1FCE72D66E}"/>
              </a:ext>
            </a:extLst>
          </p:cNvPr>
          <p:cNvSpPr txBox="1"/>
          <p:nvPr/>
        </p:nvSpPr>
        <p:spPr>
          <a:xfrm>
            <a:off x="4366054" y="1054443"/>
            <a:ext cx="6639697" cy="4524315"/>
          </a:xfrm>
          <a:prstGeom prst="rect">
            <a:avLst/>
          </a:prstGeom>
          <a:noFill/>
        </p:spPr>
        <p:txBody>
          <a:bodyPr wrap="square" rtlCol="0">
            <a:spAutoFit/>
          </a:bodyPr>
          <a:lstStyle/>
          <a:p>
            <a:r>
              <a:rPr lang="en-US" sz="3600" dirty="0"/>
              <a:t>Research shows adverse childhood experiences (ACEs) have a negative impact on a child’s health and well-being later in life.  The accumulation of multiple ACEs is associated with a detrimental long-term impact on health and development.</a:t>
            </a:r>
          </a:p>
        </p:txBody>
      </p:sp>
    </p:spTree>
    <p:extLst>
      <p:ext uri="{BB962C8B-B14F-4D97-AF65-F5344CB8AC3E}">
        <p14:creationId xmlns:p14="http://schemas.microsoft.com/office/powerpoint/2010/main" val="1368272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B8021-8637-4D5B-BB04-094A364B8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164" y="0"/>
            <a:ext cx="9451672" cy="6858000"/>
          </a:xfrm>
          <a:prstGeom prst="rect">
            <a:avLst/>
          </a:prstGeom>
        </p:spPr>
      </p:pic>
    </p:spTree>
    <p:extLst>
      <p:ext uri="{BB962C8B-B14F-4D97-AF65-F5344CB8AC3E}">
        <p14:creationId xmlns:p14="http://schemas.microsoft.com/office/powerpoint/2010/main" val="1554941902"/>
      </p:ext>
    </p:extLst>
  </p:cSld>
  <p:clrMapOvr>
    <a:masterClrMapping/>
  </p:clrMapOvr>
</p:sld>
</file>

<file path=ppt/theme/theme1.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TotalTime>
  <Words>1428</Words>
  <Application>Microsoft Office PowerPoint</Application>
  <PresentationFormat>Widescreen</PresentationFormat>
  <Paragraphs>111</Paragraphs>
  <Slides>21</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Corbel</vt:lpstr>
      <vt:lpstr>Georgia</vt:lpstr>
      <vt:lpstr>Wingdings 2</vt:lpstr>
      <vt:lpstr>Frame</vt:lpstr>
      <vt:lpstr>Supporting Families through Bringing the Protective Factors into your Life and Work</vt:lpstr>
      <vt:lpstr>OVERVIEW</vt:lpstr>
      <vt:lpstr>GRANTEE NETWORK</vt:lpstr>
      <vt:lpstr>GRANTEE NETWORK</vt:lpstr>
      <vt:lpstr>EVALUATION OF GRANTEES </vt:lpstr>
      <vt:lpstr>EVALUATION OF GRANTEES </vt:lpstr>
      <vt:lpstr>What are ACEs?</vt:lpstr>
      <vt:lpstr>ACE Questionnaire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WELFARE PARTNERSHIP</vt:lpstr>
      <vt:lpstr>STRENGTHENING FAMILIES THROUGH FATHERS</vt:lpstr>
      <vt:lpstr>NETWORK OF FAMILY RESOURCE CENTERS</vt:lpstr>
      <vt:lpstr>NETWORK OF FAMILY RESOURCE CENTERS</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FATHERHOOD  INITIATIVE</dc:title>
  <dc:creator>Waller, Bailey</dc:creator>
  <cp:lastModifiedBy>Miller1, Brian</cp:lastModifiedBy>
  <cp:revision>41</cp:revision>
  <cp:lastPrinted>2021-12-01T21:16:43Z</cp:lastPrinted>
  <dcterms:created xsi:type="dcterms:W3CDTF">2019-06-27T16:34:45Z</dcterms:created>
  <dcterms:modified xsi:type="dcterms:W3CDTF">2021-12-13T17:02:35Z</dcterms:modified>
</cp:coreProperties>
</file>